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4.jpg" ContentType="image/jpg"/>
  <Override PartName="/ppt/media/image1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3" r:id="rId6"/>
    <p:sldId id="269" r:id="rId7"/>
    <p:sldId id="270" r:id="rId8"/>
    <p:sldId id="272" r:id="rId9"/>
    <p:sldId id="273" r:id="rId10"/>
    <p:sldId id="274" r:id="rId11"/>
    <p:sldId id="261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1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8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1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0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7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1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76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04FD1-EE70-4437-A21B-99B5CBBA1491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74D6B-5C86-413C-A111-C44AA4F76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9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bluesteelsolutions.com.ng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hyperlink" Target="mailto:gideon@bluesteelsolutions.com.n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jpeg"/><Relationship Id="rId2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3" y="2092605"/>
            <a:ext cx="658714" cy="65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156"/>
            <a:ext cx="7984901" cy="643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912812" y="671791"/>
            <a:ext cx="9997875" cy="31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12" tIns="914112" rIns="761760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912812" y="874851"/>
            <a:ext cx="999787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0" y="30524"/>
            <a:ext cx="3505200" cy="969264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8564451" y="2621819"/>
            <a:ext cx="330164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Our</a:t>
            </a:r>
          </a:p>
          <a:p>
            <a:pPr algn="ctr"/>
            <a:r>
              <a:rPr lang="en-US" sz="5400" b="1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Training</a:t>
            </a:r>
            <a:r>
              <a:rPr lang="en-US" sz="5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5400" b="1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Profile</a:t>
            </a:r>
            <a:endParaRPr lang="en-US" sz="5400" b="1" dirty="0">
              <a:ln w="0"/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941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8882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4952" y="778197"/>
            <a:ext cx="6186152" cy="5208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4800" b="1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About Us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4800" b="1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en-US" sz="4800" b="1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2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28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1400" dirty="0" err="1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BlueSteel</a:t>
            </a: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Solutions is an HR business process improvement and management consulting firm, helping organizations to be significantly more efficient, effective and financially profitable.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provide best people practices for business optimization solutions to implement process, technology &amp; organizational improvements.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368300">
              <a:lnSpc>
                <a:spcPct val="112000"/>
              </a:lnSpc>
              <a:spcAft>
                <a:spcPts val="0"/>
              </a:spcAft>
            </a:pPr>
            <a:r>
              <a:rPr lang="en-US" sz="1400" dirty="0" err="1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BlueSteel</a:t>
            </a: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Solutions facilitates and enhances competitiveness through multi-faceted interventions leading to Business Improvement. This is done through consulting, process operational assessments, </a:t>
            </a:r>
            <a:r>
              <a:rPr 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uality people 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nterventions.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26569" y="3868481"/>
            <a:ext cx="2541431" cy="1948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Our Vision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255"/>
              </a:lnSpc>
              <a:spcAft>
                <a:spcPts val="0"/>
              </a:spcAft>
            </a:pPr>
            <a:r>
              <a:rPr lang="en-US" sz="10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 indent="-635">
              <a:lnSpc>
                <a:spcPct val="10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 use Human 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apital Resources in the most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9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Professional manner to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215"/>
              </a:lnSpc>
              <a:spcAft>
                <a:spcPts val="0"/>
              </a:spcAft>
            </a:pPr>
            <a:r>
              <a:rPr lang="en-US" sz="10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Build a world class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90"/>
              </a:lnSpc>
              <a:spcAft>
                <a:spcPts val="0"/>
              </a:spcAft>
            </a:pPr>
            <a:r>
              <a:rPr lang="en-US" sz="10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Brand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4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7289" y="384374"/>
            <a:ext cx="282660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Core Values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>
            <a:off x="311813" y="1242399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1813" y="1991292"/>
            <a:ext cx="1057083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We are committed to a set of core values that not only define who we are, but also aid as paths to enable us become the firm we would like to be.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Commitment to Customers </a:t>
            </a:r>
            <a:endParaRPr kumimoji="0" lang="en-US" altLang="en-US" sz="2400" b="0" i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Integrity</a:t>
            </a:r>
            <a:endParaRPr kumimoji="0" lang="en-US" altLang="en-US" sz="2400" b="0" i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Continuous Learning </a:t>
            </a:r>
            <a:endParaRPr kumimoji="0" lang="en-US" altLang="en-US" sz="2400" b="0" i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Innovation </a:t>
            </a:r>
            <a:endParaRPr kumimoji="0" lang="en-US" altLang="en-US" sz="2400" b="0" i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Passion </a:t>
            </a:r>
            <a:endParaRPr kumimoji="0" lang="en-US" altLang="en-US" sz="2400" b="0" i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0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399630"/>
              </p:ext>
            </p:extLst>
          </p:nvPr>
        </p:nvGraphicFramePr>
        <p:xfrm>
          <a:off x="721217" y="4312888"/>
          <a:ext cx="5151550" cy="1650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395"/>
                <a:gridCol w="2775155"/>
              </a:tblGrid>
              <a:tr h="292779"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STAFFING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                            CONSULTING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357253"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Focused on</a:t>
                      </a:r>
                      <a:endParaRPr lang="en-US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Hiring</a:t>
                      </a:r>
                      <a:endParaRPr lang="en-US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The Best Hands</a:t>
                      </a:r>
                      <a:endParaRPr lang="en-US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With the Best Skills</a:t>
                      </a:r>
                      <a:endParaRPr lang="en-US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To Improve Business</a:t>
                      </a:r>
                      <a:endParaRPr lang="en-US" sz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914400" marR="40640" lvl="2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                                 Focused on helping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                          Organizations towards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                        their journey of deploying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                               Best Practices for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                            Business Excellence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447322"/>
              </p:ext>
            </p:extLst>
          </p:nvPr>
        </p:nvGraphicFramePr>
        <p:xfrm>
          <a:off x="6984144" y="4311352"/>
          <a:ext cx="3795471" cy="1650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7732"/>
                <a:gridCol w="2047739"/>
              </a:tblGrid>
              <a:tr h="282555"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TRAINING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             OUTSOURCING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1367478">
                <a:tc>
                  <a:txBody>
                    <a:bodyPr/>
                    <a:lstStyle/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Focused on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Business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Optimizations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and Improvement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R="4064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Principles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Focused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towards helping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Organizations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Reduce cost  &amp; 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Focus on core business</a:t>
                      </a:r>
                      <a:endParaRPr 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07085" y="439893"/>
            <a:ext cx="2980059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Our Services</a:t>
            </a:r>
            <a:endParaRPr kumimoji="0" lang="en-US" altLang="en-US" sz="11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53" y="1481070"/>
            <a:ext cx="3248959" cy="2343955"/>
          </a:xfrm>
          <a:prstGeom prst="ellipse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20" y="1481070"/>
            <a:ext cx="3577558" cy="2236915"/>
          </a:xfrm>
          <a:prstGeom prst="ellipse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91" y="1481070"/>
            <a:ext cx="3858454" cy="2173777"/>
          </a:xfrm>
          <a:prstGeom prst="ellipse">
            <a:avLst/>
          </a:prstGeom>
        </p:spPr>
      </p:pic>
      <p:sp>
        <p:nvSpPr>
          <p:cNvPr id="14" name="Line 1"/>
          <p:cNvSpPr>
            <a:spLocks noChangeShapeType="1"/>
          </p:cNvSpPr>
          <p:nvPr/>
        </p:nvSpPr>
        <p:spPr bwMode="auto">
          <a:xfrm>
            <a:off x="311813" y="1242399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0176" y="0"/>
            <a:ext cx="3932237" cy="998621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r="7817"/>
          <a:stretch>
            <a:fillRect/>
          </a:stretch>
        </p:blipFill>
        <p:spPr>
          <a:prstGeom prst="pentagon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57726" y="794084"/>
            <a:ext cx="6577263" cy="6063916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training process for organizations looks at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enhancing the performance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 staff as well as the productivity of the organization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en-US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This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 also very important as it can help in the professional development or career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advancement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the employee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en-US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training approach looks at;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Needs Identification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Content Creation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Solutions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evelopment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Delivery </a:t>
            </a:r>
          </a:p>
          <a:p>
            <a:endParaRPr lang="en-US" dirty="0"/>
          </a:p>
        </p:txBody>
      </p:sp>
      <p:sp>
        <p:nvSpPr>
          <p:cNvPr id="11" name="Line 1"/>
          <p:cNvSpPr>
            <a:spLocks noChangeShapeType="1"/>
          </p:cNvSpPr>
          <p:nvPr/>
        </p:nvSpPr>
        <p:spPr bwMode="auto">
          <a:xfrm>
            <a:off x="685632" y="505325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6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7423544" y="1155764"/>
            <a:ext cx="3993515" cy="1673860"/>
            <a:chOff x="3454220" y="1325117"/>
            <a:chExt cx="3993515" cy="1673860"/>
          </a:xfrm>
        </p:grpSpPr>
        <p:sp>
          <p:nvSpPr>
            <p:cNvPr id="7" name="object 7"/>
            <p:cNvSpPr/>
            <p:nvPr/>
          </p:nvSpPr>
          <p:spPr>
            <a:xfrm>
              <a:off x="3454220" y="1993843"/>
              <a:ext cx="3993179" cy="10049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05529" y="1325117"/>
              <a:ext cx="3506089" cy="120535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679754" y="1403186"/>
            <a:ext cx="3296285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6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We provide 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&amp; client management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, 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leadership and  management 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programmes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for</a:t>
            </a:r>
            <a:r>
              <a:rPr sz="1600" spc="-16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6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corporates,  government 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</a:t>
            </a:r>
            <a:r>
              <a:rPr sz="1600" spc="-5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6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communities.</a:t>
            </a:r>
            <a:endParaRPr sz="16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49538" y="3757783"/>
            <a:ext cx="3205480" cy="1452880"/>
            <a:chOff x="169303" y="3453257"/>
            <a:chExt cx="3205480" cy="1452880"/>
          </a:xfrm>
        </p:grpSpPr>
        <p:sp>
          <p:nvSpPr>
            <p:cNvPr id="11" name="object 11"/>
            <p:cNvSpPr/>
            <p:nvPr/>
          </p:nvSpPr>
          <p:spPr>
            <a:xfrm>
              <a:off x="213753" y="3497707"/>
              <a:ext cx="3116580" cy="1363980"/>
            </a:xfrm>
            <a:custGeom>
              <a:avLst/>
              <a:gdLst/>
              <a:ahLst/>
              <a:cxnLst/>
              <a:rect l="l" t="t" r="r" b="b"/>
              <a:pathLst>
                <a:path w="3116579" h="1363979">
                  <a:moveTo>
                    <a:pt x="2633713" y="0"/>
                  </a:moveTo>
                  <a:lnTo>
                    <a:pt x="0" y="0"/>
                  </a:lnTo>
                  <a:lnTo>
                    <a:pt x="0" y="1363471"/>
                  </a:lnTo>
                  <a:lnTo>
                    <a:pt x="2633713" y="1363471"/>
                  </a:lnTo>
                  <a:lnTo>
                    <a:pt x="3116567" y="681735"/>
                  </a:lnTo>
                  <a:lnTo>
                    <a:pt x="2633713" y="0"/>
                  </a:lnTo>
                  <a:close/>
                </a:path>
              </a:pathLst>
            </a:custGeom>
            <a:solidFill>
              <a:srgbClr val="009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3753" y="3497707"/>
              <a:ext cx="3116580" cy="1363980"/>
            </a:xfrm>
            <a:custGeom>
              <a:avLst/>
              <a:gdLst/>
              <a:ahLst/>
              <a:cxnLst/>
              <a:rect l="l" t="t" r="r" b="b"/>
              <a:pathLst>
                <a:path w="3116579" h="1363979">
                  <a:moveTo>
                    <a:pt x="0" y="0"/>
                  </a:moveTo>
                  <a:lnTo>
                    <a:pt x="2633713" y="0"/>
                  </a:lnTo>
                  <a:lnTo>
                    <a:pt x="3116567" y="681735"/>
                  </a:lnTo>
                  <a:lnTo>
                    <a:pt x="2633713" y="1363471"/>
                  </a:lnTo>
                  <a:lnTo>
                    <a:pt x="0" y="1363471"/>
                  </a:lnTo>
                  <a:lnTo>
                    <a:pt x="0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71724" y="4066769"/>
            <a:ext cx="217805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</a:t>
            </a:r>
            <a:r>
              <a:rPr sz="2000" b="1" spc="-4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lang="en-US" sz="2000" b="1" spc="-4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&amp; CLIENT MANAGEMENT </a:t>
            </a:r>
            <a:r>
              <a:rPr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TRAINING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05324" y="3793616"/>
            <a:ext cx="3206115" cy="1452880"/>
            <a:chOff x="2981070" y="3453257"/>
            <a:chExt cx="3206115" cy="1452880"/>
          </a:xfrm>
        </p:grpSpPr>
        <p:sp>
          <p:nvSpPr>
            <p:cNvPr id="15" name="object 15"/>
            <p:cNvSpPr/>
            <p:nvPr/>
          </p:nvSpPr>
          <p:spPr>
            <a:xfrm>
              <a:off x="3025520" y="3497707"/>
              <a:ext cx="3117215" cy="1363980"/>
            </a:xfrm>
            <a:custGeom>
              <a:avLst/>
              <a:gdLst/>
              <a:ahLst/>
              <a:cxnLst/>
              <a:rect l="l" t="t" r="r" b="b"/>
              <a:pathLst>
                <a:path w="3117215" h="1363979">
                  <a:moveTo>
                    <a:pt x="2634488" y="0"/>
                  </a:moveTo>
                  <a:lnTo>
                    <a:pt x="0" y="0"/>
                  </a:lnTo>
                  <a:lnTo>
                    <a:pt x="482219" y="681735"/>
                  </a:lnTo>
                  <a:lnTo>
                    <a:pt x="0" y="1363471"/>
                  </a:lnTo>
                  <a:lnTo>
                    <a:pt x="2634488" y="1363471"/>
                  </a:lnTo>
                  <a:lnTo>
                    <a:pt x="3116707" y="681735"/>
                  </a:lnTo>
                  <a:lnTo>
                    <a:pt x="2634488" y="0"/>
                  </a:lnTo>
                  <a:close/>
                </a:path>
              </a:pathLst>
            </a:custGeom>
            <a:solidFill>
              <a:srgbClr val="00B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25520" y="3497707"/>
              <a:ext cx="3117215" cy="1363980"/>
            </a:xfrm>
            <a:custGeom>
              <a:avLst/>
              <a:gdLst/>
              <a:ahLst/>
              <a:cxnLst/>
              <a:rect l="l" t="t" r="r" b="b"/>
              <a:pathLst>
                <a:path w="3117215" h="1363979">
                  <a:moveTo>
                    <a:pt x="0" y="0"/>
                  </a:moveTo>
                  <a:lnTo>
                    <a:pt x="2634488" y="0"/>
                  </a:lnTo>
                  <a:lnTo>
                    <a:pt x="3116707" y="681735"/>
                  </a:lnTo>
                  <a:lnTo>
                    <a:pt x="2634488" y="1363471"/>
                  </a:lnTo>
                  <a:lnTo>
                    <a:pt x="0" y="1363471"/>
                  </a:lnTo>
                  <a:lnTo>
                    <a:pt x="482219" y="681735"/>
                  </a:lnTo>
                  <a:lnTo>
                    <a:pt x="0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245099" y="4053683"/>
            <a:ext cx="172656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</a:pPr>
            <a:r>
              <a:rPr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LEADERSHIP </a:t>
            </a:r>
            <a:r>
              <a:rPr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&amp;  </a:t>
            </a:r>
            <a:r>
              <a:rPr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  TRAINING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359650" y="3793616"/>
            <a:ext cx="3205480" cy="1452880"/>
            <a:chOff x="5792978" y="3453257"/>
            <a:chExt cx="3205480" cy="1452880"/>
          </a:xfrm>
        </p:grpSpPr>
        <p:sp>
          <p:nvSpPr>
            <p:cNvPr id="19" name="object 19"/>
            <p:cNvSpPr/>
            <p:nvPr/>
          </p:nvSpPr>
          <p:spPr>
            <a:xfrm>
              <a:off x="5837428" y="3497707"/>
              <a:ext cx="3116580" cy="1363980"/>
            </a:xfrm>
            <a:custGeom>
              <a:avLst/>
              <a:gdLst/>
              <a:ahLst/>
              <a:cxnLst/>
              <a:rect l="l" t="t" r="r" b="b"/>
              <a:pathLst>
                <a:path w="3116579" h="1363979">
                  <a:moveTo>
                    <a:pt x="2635123" y="0"/>
                  </a:moveTo>
                  <a:lnTo>
                    <a:pt x="0" y="0"/>
                  </a:lnTo>
                  <a:lnTo>
                    <a:pt x="481457" y="681735"/>
                  </a:lnTo>
                  <a:lnTo>
                    <a:pt x="0" y="1363471"/>
                  </a:lnTo>
                  <a:lnTo>
                    <a:pt x="2635123" y="1363471"/>
                  </a:lnTo>
                  <a:lnTo>
                    <a:pt x="3116579" y="681735"/>
                  </a:lnTo>
                  <a:lnTo>
                    <a:pt x="2635123" y="0"/>
                  </a:lnTo>
                  <a:close/>
                </a:path>
              </a:pathLst>
            </a:custGeom>
            <a:solidFill>
              <a:srgbClr val="6BC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37428" y="3497707"/>
              <a:ext cx="3116580" cy="1363980"/>
            </a:xfrm>
            <a:custGeom>
              <a:avLst/>
              <a:gdLst/>
              <a:ahLst/>
              <a:cxnLst/>
              <a:rect l="l" t="t" r="r" b="b"/>
              <a:pathLst>
                <a:path w="3116579" h="1363979">
                  <a:moveTo>
                    <a:pt x="0" y="0"/>
                  </a:moveTo>
                  <a:lnTo>
                    <a:pt x="2635123" y="0"/>
                  </a:lnTo>
                  <a:lnTo>
                    <a:pt x="3116579" y="681735"/>
                  </a:lnTo>
                  <a:lnTo>
                    <a:pt x="2635123" y="1363471"/>
                  </a:lnTo>
                  <a:lnTo>
                    <a:pt x="0" y="1363471"/>
                  </a:lnTo>
                  <a:lnTo>
                    <a:pt x="481457" y="681735"/>
                  </a:lnTo>
                  <a:lnTo>
                    <a:pt x="0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060054" y="4057041"/>
            <a:ext cx="17659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spcBef>
                <a:spcPts val="100"/>
              </a:spcBef>
            </a:pPr>
            <a:r>
              <a:rPr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PERSONAL  </a:t>
            </a:r>
            <a:r>
              <a:rPr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DEV</a:t>
            </a:r>
            <a:r>
              <a:rPr b="1" spc="-1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</a:t>
            </a:r>
            <a:r>
              <a:rPr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</a:t>
            </a:r>
            <a:r>
              <a:rPr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</a:t>
            </a:r>
            <a:r>
              <a:rPr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PMENT  </a:t>
            </a:r>
            <a:r>
              <a:rPr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TRAINING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2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6" name="Line 1"/>
          <p:cNvSpPr>
            <a:spLocks noChangeShapeType="1"/>
          </p:cNvSpPr>
          <p:nvPr/>
        </p:nvSpPr>
        <p:spPr bwMode="auto">
          <a:xfrm>
            <a:off x="838200" y="1037682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47" y="1374816"/>
            <a:ext cx="5888150" cy="249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64549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C5C5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6160" y="1312164"/>
            <a:ext cx="2710180" cy="657225"/>
          </a:xfrm>
          <a:custGeom>
            <a:avLst/>
            <a:gdLst/>
            <a:ahLst/>
            <a:cxnLst/>
            <a:rect l="l" t="t" r="r" b="b"/>
            <a:pathLst>
              <a:path w="2710180" h="657225">
                <a:moveTo>
                  <a:pt x="2536012" y="0"/>
                </a:moveTo>
                <a:lnTo>
                  <a:pt x="0" y="0"/>
                </a:lnTo>
                <a:lnTo>
                  <a:pt x="0" y="656971"/>
                </a:lnTo>
                <a:lnTo>
                  <a:pt x="2536012" y="656971"/>
                </a:lnTo>
                <a:lnTo>
                  <a:pt x="2709621" y="328422"/>
                </a:lnTo>
                <a:lnTo>
                  <a:pt x="2536012" y="0"/>
                </a:lnTo>
                <a:close/>
              </a:path>
            </a:pathLst>
          </a:custGeom>
          <a:solidFill>
            <a:srgbClr val="6BC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2520" y="1364826"/>
            <a:ext cx="13068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cs typeface="Arial"/>
              </a:rPr>
              <a:t>SALES</a:t>
            </a:r>
            <a:r>
              <a:rPr sz="1200" b="1" spc="-15" dirty="0">
                <a:solidFill>
                  <a:srgbClr val="FFFFFF"/>
                </a:solidFill>
                <a:cs typeface="Arial"/>
              </a:rPr>
              <a:t> </a:t>
            </a:r>
            <a:r>
              <a:rPr lang="en-US" sz="1200" b="1" spc="-15" dirty="0" smtClean="0">
                <a:solidFill>
                  <a:srgbClr val="FFFFFF"/>
                </a:solidFill>
                <a:cs typeface="Arial"/>
              </a:rPr>
              <a:t>&amp; CLIENT MANAGEMENT </a:t>
            </a:r>
            <a:r>
              <a:rPr sz="1200" b="1" spc="-10" dirty="0" smtClean="0">
                <a:solidFill>
                  <a:srgbClr val="FFFFFF"/>
                </a:solidFill>
                <a:cs typeface="Arial"/>
              </a:rPr>
              <a:t>TRAINING</a:t>
            </a:r>
            <a:endParaRPr sz="1200" dirty="0"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47945" y="1312164"/>
            <a:ext cx="2716530" cy="657225"/>
          </a:xfrm>
          <a:custGeom>
            <a:avLst/>
            <a:gdLst/>
            <a:ahLst/>
            <a:cxnLst/>
            <a:rect l="l" t="t" r="r" b="b"/>
            <a:pathLst>
              <a:path w="2716529" h="657225">
                <a:moveTo>
                  <a:pt x="2547366" y="0"/>
                </a:moveTo>
                <a:lnTo>
                  <a:pt x="0" y="0"/>
                </a:lnTo>
                <a:lnTo>
                  <a:pt x="168656" y="328422"/>
                </a:lnTo>
                <a:lnTo>
                  <a:pt x="0" y="656971"/>
                </a:lnTo>
                <a:lnTo>
                  <a:pt x="2547366" y="656971"/>
                </a:lnTo>
                <a:lnTo>
                  <a:pt x="2716022" y="328422"/>
                </a:lnTo>
                <a:lnTo>
                  <a:pt x="2547366" y="0"/>
                </a:lnTo>
                <a:close/>
              </a:path>
            </a:pathLst>
          </a:custGeom>
          <a:solidFill>
            <a:srgbClr val="0090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91811" y="1440941"/>
            <a:ext cx="1125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DERSHIP&amp;  M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GE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99782" y="1312164"/>
            <a:ext cx="2708910" cy="657225"/>
          </a:xfrm>
          <a:custGeom>
            <a:avLst/>
            <a:gdLst/>
            <a:ahLst/>
            <a:cxnLst/>
            <a:rect l="l" t="t" r="r" b="b"/>
            <a:pathLst>
              <a:path w="2708909" h="657225">
                <a:moveTo>
                  <a:pt x="2539745" y="0"/>
                </a:moveTo>
                <a:lnTo>
                  <a:pt x="0" y="0"/>
                </a:lnTo>
                <a:lnTo>
                  <a:pt x="168655" y="328422"/>
                </a:lnTo>
                <a:lnTo>
                  <a:pt x="0" y="656971"/>
                </a:lnTo>
                <a:lnTo>
                  <a:pt x="2539745" y="656971"/>
                </a:lnTo>
                <a:lnTo>
                  <a:pt x="2708401" y="328422"/>
                </a:lnTo>
                <a:lnTo>
                  <a:pt x="2539745" y="0"/>
                </a:lnTo>
                <a:close/>
              </a:path>
            </a:pathLst>
          </a:custGeom>
          <a:solidFill>
            <a:srgbClr val="005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09739" y="1349502"/>
            <a:ext cx="1186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810" algn="ctr"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PERSONAL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DEVELOP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NT 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TRAINING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4985" y="2160523"/>
            <a:ext cx="2492375" cy="368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spcBef>
                <a:spcPts val="1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Selling</a:t>
            </a:r>
            <a:r>
              <a:rPr sz="1200" spc="-3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Action</a:t>
            </a:r>
            <a:r>
              <a:rPr sz="1200" spc="-2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Selling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</a:t>
            </a:r>
            <a:r>
              <a:rPr sz="1200" spc="-2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Mastery</a:t>
            </a: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Effective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force</a:t>
            </a:r>
            <a:r>
              <a:rPr sz="1200" spc="-8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</a:t>
            </a:r>
            <a:r>
              <a:rPr sz="1200" spc="-2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Coaching</a:t>
            </a: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Excellent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customer</a:t>
            </a:r>
            <a:r>
              <a:rPr sz="1200" spc="-4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service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Effective</a:t>
            </a:r>
            <a:r>
              <a:rPr sz="12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telemarketing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5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Key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account</a:t>
            </a:r>
            <a:r>
              <a:rPr sz="1200" spc="-4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Supervisory</a:t>
            </a:r>
            <a:r>
              <a:rPr sz="1200" spc="-3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Negotiating skills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for</a:t>
            </a:r>
            <a:r>
              <a:rPr sz="1200" spc="-5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The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Powerful</a:t>
            </a:r>
            <a:r>
              <a:rPr sz="1200" spc="-5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Salesman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marR="73660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Successful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customer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relationship  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3722" y="2160523"/>
            <a:ext cx="243713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spcBef>
                <a:spcPts val="1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Learn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to Lead –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1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&amp;</a:t>
            </a:r>
            <a:r>
              <a:rPr sz="1200" spc="-7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2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Leadership Situation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&amp;</a:t>
            </a:r>
            <a:r>
              <a:rPr sz="1200" spc="-6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Style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Team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</a:t>
            </a:r>
            <a:r>
              <a:rPr sz="1200" spc="-5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Foundation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Team</a:t>
            </a:r>
            <a:r>
              <a:rPr sz="1200" spc="-3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Power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Motivation</a:t>
            </a:r>
            <a:r>
              <a:rPr sz="1200" spc="-2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Leadership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Change</a:t>
            </a:r>
            <a:r>
              <a:rPr sz="1200" spc="-3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Essential managerial</a:t>
            </a:r>
            <a:r>
              <a:rPr sz="1200" spc="-6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marR="314960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Master Team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Motivation</a:t>
            </a:r>
            <a:r>
              <a:rPr sz="1200" spc="-1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 Leadership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5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The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Excutive</a:t>
            </a:r>
            <a:r>
              <a:rPr sz="1200" spc="-3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Leader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Leading through</a:t>
            </a:r>
            <a:r>
              <a:rPr sz="1200" spc="-6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Coaching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 the</a:t>
            </a:r>
            <a:r>
              <a:rPr sz="1200" spc="-4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Trainer</a:t>
            </a:r>
          </a:p>
          <a:p>
            <a:pPr marL="184785" marR="74231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Effective</a:t>
            </a:r>
            <a:r>
              <a:rPr sz="1200" spc="-6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Performance  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for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Middle</a:t>
            </a:r>
            <a:r>
              <a:rPr sz="1200" spc="-8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Manager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86066" y="2160524"/>
            <a:ext cx="2502535" cy="3267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spcBef>
                <a:spcPts val="1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Presentation</a:t>
            </a:r>
            <a:r>
              <a:rPr sz="1200" spc="-5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Influencing</a:t>
            </a:r>
            <a:r>
              <a:rPr sz="1200" spc="-4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marR="17843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Communication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&amp;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Interpersonal  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Cross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– cultural</a:t>
            </a:r>
            <a:r>
              <a:rPr sz="1200" spc="-3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communication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Professional Communication</a:t>
            </a:r>
            <a:r>
              <a:rPr sz="1200" spc="-4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 the Trainer</a:t>
            </a:r>
            <a:r>
              <a:rPr sz="1200" spc="-6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–Basic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Planning &amp; </a:t>
            </a:r>
            <a:r>
              <a:rPr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Time</a:t>
            </a:r>
            <a:r>
              <a:rPr sz="1200" spc="-2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Problem </a:t>
            </a:r>
            <a:r>
              <a:rPr sz="1200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Solving</a:t>
            </a:r>
            <a:r>
              <a:rPr lang="en-US" sz="1200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, Delegation &amp;</a:t>
            </a:r>
            <a:r>
              <a:rPr sz="1200" spc="-3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Decision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Making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Professional Behavioral</a:t>
            </a:r>
            <a:r>
              <a:rPr sz="1200" spc="-7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84785" indent="-172720">
              <a:spcBef>
                <a:spcPts val="900"/>
              </a:spcBef>
              <a:buClr>
                <a:srgbClr val="6BC200"/>
              </a:buClr>
              <a:buChar char="•"/>
              <a:tabLst>
                <a:tab pos="185420" algn="l"/>
              </a:tabLst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Team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work</a:t>
            </a:r>
            <a:r>
              <a:rPr sz="1200" spc="-3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skills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58055" y="1"/>
            <a:ext cx="5909945" cy="1819275"/>
            <a:chOff x="3234054" y="0"/>
            <a:chExt cx="5909945" cy="1819275"/>
          </a:xfrm>
        </p:grpSpPr>
        <p:sp>
          <p:nvSpPr>
            <p:cNvPr id="16" name="object 16"/>
            <p:cNvSpPr/>
            <p:nvPr/>
          </p:nvSpPr>
          <p:spPr>
            <a:xfrm>
              <a:off x="3234054" y="541527"/>
              <a:ext cx="5909945" cy="12773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21531" y="0"/>
              <a:ext cx="4949190" cy="11720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64582" y="272541"/>
            <a:ext cx="48526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spc="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We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continuously adapt our existing programs and design new programs 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that are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relevant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to meet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your company’s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needs at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every level,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from the 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chief executives, board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of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management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to middle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managers,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junior 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executives and administrative</a:t>
            </a:r>
            <a:r>
              <a:rPr sz="1400" spc="-5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staff.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0" y="-34163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Courses</a:t>
            </a:r>
            <a:endParaRPr lang="en-US" sz="3600" dirty="0"/>
          </a:p>
        </p:txBody>
      </p:sp>
      <p:sp>
        <p:nvSpPr>
          <p:cNvPr id="22" name="Line 1"/>
          <p:cNvSpPr>
            <a:spLocks noChangeShapeType="1"/>
          </p:cNvSpPr>
          <p:nvPr/>
        </p:nvSpPr>
        <p:spPr bwMode="auto">
          <a:xfrm flipV="1">
            <a:off x="19786" y="541528"/>
            <a:ext cx="3487689" cy="1410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64549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C5C5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2868" y="2447969"/>
            <a:ext cx="2516378" cy="30567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635374" y="1271777"/>
            <a:ext cx="2355088" cy="1855089"/>
            <a:chOff x="3111373" y="1271777"/>
            <a:chExt cx="2355088" cy="1855089"/>
          </a:xfrm>
        </p:grpSpPr>
        <p:sp>
          <p:nvSpPr>
            <p:cNvPr id="7" name="object 7"/>
            <p:cNvSpPr/>
            <p:nvPr/>
          </p:nvSpPr>
          <p:spPr>
            <a:xfrm>
              <a:off x="3111373" y="1271777"/>
              <a:ext cx="2355088" cy="18550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7921" y="1271904"/>
              <a:ext cx="2203450" cy="1477645"/>
            </a:xfrm>
            <a:custGeom>
              <a:avLst/>
              <a:gdLst/>
              <a:ahLst/>
              <a:cxnLst/>
              <a:rect l="l" t="t" r="r" b="b"/>
              <a:pathLst>
                <a:path w="2203450" h="1477645">
                  <a:moveTo>
                    <a:pt x="2012950" y="0"/>
                  </a:moveTo>
                  <a:lnTo>
                    <a:pt x="0" y="135636"/>
                  </a:lnTo>
                  <a:lnTo>
                    <a:pt x="4405" y="325252"/>
                  </a:lnTo>
                  <a:lnTo>
                    <a:pt x="44958" y="748744"/>
                  </a:lnTo>
                  <a:lnTo>
                    <a:pt x="162663" y="1188071"/>
                  </a:lnTo>
                  <a:lnTo>
                    <a:pt x="398526" y="1425194"/>
                  </a:lnTo>
                  <a:lnTo>
                    <a:pt x="653653" y="1471848"/>
                  </a:lnTo>
                  <a:lnTo>
                    <a:pt x="896016" y="1477438"/>
                  </a:lnTo>
                  <a:lnTo>
                    <a:pt x="1267206" y="1432998"/>
                  </a:lnTo>
                  <a:lnTo>
                    <a:pt x="1908809" y="1329563"/>
                  </a:lnTo>
                  <a:lnTo>
                    <a:pt x="2203323" y="1302893"/>
                  </a:lnTo>
                  <a:lnTo>
                    <a:pt x="2198623" y="1260633"/>
                  </a:lnTo>
                  <a:lnTo>
                    <a:pt x="2186392" y="1210952"/>
                  </a:lnTo>
                  <a:lnTo>
                    <a:pt x="2161921" y="1145032"/>
                  </a:lnTo>
                  <a:lnTo>
                    <a:pt x="2147152" y="1109168"/>
                  </a:lnTo>
                  <a:lnTo>
                    <a:pt x="2134405" y="1073792"/>
                  </a:lnTo>
                  <a:lnTo>
                    <a:pt x="2123152" y="1037214"/>
                  </a:lnTo>
                  <a:lnTo>
                    <a:pt x="2112867" y="997743"/>
                  </a:lnTo>
                  <a:lnTo>
                    <a:pt x="2103022" y="953688"/>
                  </a:lnTo>
                  <a:lnTo>
                    <a:pt x="2093090" y="903358"/>
                  </a:lnTo>
                  <a:lnTo>
                    <a:pt x="2082546" y="845063"/>
                  </a:lnTo>
                  <a:lnTo>
                    <a:pt x="2070862" y="777113"/>
                  </a:lnTo>
                  <a:lnTo>
                    <a:pt x="2052026" y="654885"/>
                  </a:lnTo>
                  <a:lnTo>
                    <a:pt x="2039715" y="533193"/>
                  </a:lnTo>
                  <a:lnTo>
                    <a:pt x="2028499" y="339183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919217" y="1441450"/>
            <a:ext cx="161163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We </a:t>
            </a:r>
            <a:r>
              <a:rPr sz="1200"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start from  </a:t>
            </a: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understanding </a:t>
            </a:r>
            <a:r>
              <a:rPr sz="1200"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your  </a:t>
            </a: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needs </a:t>
            </a:r>
            <a:r>
              <a:rPr sz="1200"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customize  </a:t>
            </a:r>
            <a:r>
              <a:rPr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base</a:t>
            </a: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</a:t>
            </a:r>
            <a:r>
              <a:rPr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on </a:t>
            </a:r>
            <a:r>
              <a:rPr lang="en-US" sz="1200" b="1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our best seller</a:t>
            </a:r>
            <a:r>
              <a:rPr sz="1200" b="1" spc="-5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 </a:t>
            </a: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process</a:t>
            </a:r>
            <a:r>
              <a:rPr sz="1200" b="1" spc="-4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b="1" spc="-1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“</a:t>
            </a:r>
            <a:r>
              <a:rPr lang="en-US" sz="1200" b="1" spc="-1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TCST</a:t>
            </a:r>
            <a:r>
              <a:rPr sz="1200" b="1" spc="-1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”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0451" y="5660524"/>
            <a:ext cx="6184994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  <a:scene3d>
              <a:camera prst="obliqueBottomRight"/>
              <a:lightRig rig="threePt" dir="t"/>
            </a:scene3d>
          </a:bodyPr>
          <a:lstStyle/>
          <a:p>
            <a:pPr marL="12700">
              <a:spcBef>
                <a:spcPts val="100"/>
              </a:spcBef>
            </a:pPr>
            <a:r>
              <a:rPr sz="2950" i="1" spc="-425" dirty="0">
                <a:latin typeface="Arial"/>
                <a:cs typeface="Arial"/>
              </a:rPr>
              <a:t>“Different </a:t>
            </a:r>
            <a:r>
              <a:rPr sz="2950" i="1" spc="-509" dirty="0">
                <a:latin typeface="Arial"/>
                <a:cs typeface="Arial"/>
              </a:rPr>
              <a:t>learner, </a:t>
            </a:r>
            <a:r>
              <a:rPr sz="2950" i="1" spc="-450" dirty="0">
                <a:latin typeface="Arial"/>
                <a:cs typeface="Arial"/>
              </a:rPr>
              <a:t>different </a:t>
            </a:r>
            <a:r>
              <a:rPr sz="2950" i="1" spc="-509" dirty="0">
                <a:latin typeface="Arial"/>
                <a:cs typeface="Arial"/>
              </a:rPr>
              <a:t>learning</a:t>
            </a:r>
            <a:r>
              <a:rPr sz="2950" i="1" spc="-320" dirty="0">
                <a:latin typeface="Arial"/>
                <a:cs typeface="Arial"/>
              </a:rPr>
              <a:t> </a:t>
            </a:r>
            <a:r>
              <a:rPr sz="2950" i="1" spc="-455" dirty="0" smtClean="0">
                <a:latin typeface="Arial"/>
                <a:cs typeface="Arial"/>
              </a:rPr>
              <a:t>style</a:t>
            </a:r>
            <a:r>
              <a:rPr lang="en-US" sz="2950" i="1" spc="-455" dirty="0">
                <a:latin typeface="Arial"/>
                <a:cs typeface="Arial"/>
              </a:rPr>
              <a:t>s</a:t>
            </a:r>
            <a:endParaRPr sz="2950" dirty="0">
              <a:latin typeface="Arial"/>
              <a:cs typeface="Arial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-4383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US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</a:t>
            </a:r>
            <a:endParaRPr lang="en-US" dirty="0"/>
          </a:p>
        </p:txBody>
      </p:sp>
      <p:sp>
        <p:nvSpPr>
          <p:cNvPr id="15" name="Line 1"/>
          <p:cNvSpPr>
            <a:spLocks noChangeShapeType="1"/>
          </p:cNvSpPr>
          <p:nvPr/>
        </p:nvSpPr>
        <p:spPr bwMode="auto">
          <a:xfrm>
            <a:off x="128517" y="901204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68120" y="3132863"/>
            <a:ext cx="6096000" cy="2308324"/>
          </a:xfrm>
          <a:prstGeom prst="rect">
            <a:avLst/>
          </a:prstGeom>
        </p:spPr>
        <p:txBody>
          <a:bodyPr>
            <a:spAutoFit/>
            <a:scene3d>
              <a:camera prst="isometricBottomDown"/>
              <a:lightRig rig="threePt" dir="t"/>
            </a:scene3d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Needs Identification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Content Creation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Solutions Development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Delivery </a:t>
            </a:r>
          </a:p>
        </p:txBody>
      </p:sp>
    </p:spTree>
    <p:extLst>
      <p:ext uri="{BB962C8B-B14F-4D97-AF65-F5344CB8AC3E}">
        <p14:creationId xmlns:p14="http://schemas.microsoft.com/office/powerpoint/2010/main" val="326129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1"/>
            <a:ext cx="9144000" cy="2072005"/>
            <a:chOff x="0" y="0"/>
            <a:chExt cx="9144000" cy="2072005"/>
          </a:xfrm>
        </p:grpSpPr>
        <p:sp>
          <p:nvSpPr>
            <p:cNvPr id="3" name="object 3"/>
            <p:cNvSpPr/>
            <p:nvPr/>
          </p:nvSpPr>
          <p:spPr>
            <a:xfrm>
              <a:off x="2174113" y="614680"/>
              <a:ext cx="6969886" cy="14573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652141" y="0"/>
              <a:ext cx="6104635" cy="13340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470654" y="1988820"/>
            <a:ext cx="3233420" cy="3233420"/>
            <a:chOff x="2946654" y="1988820"/>
            <a:chExt cx="3233420" cy="3233420"/>
          </a:xfrm>
        </p:grpSpPr>
        <p:sp>
          <p:nvSpPr>
            <p:cNvPr id="7" name="object 7"/>
            <p:cNvSpPr/>
            <p:nvPr/>
          </p:nvSpPr>
          <p:spPr>
            <a:xfrm>
              <a:off x="3184906" y="1988820"/>
              <a:ext cx="1334135" cy="1268730"/>
            </a:xfrm>
            <a:custGeom>
              <a:avLst/>
              <a:gdLst/>
              <a:ahLst/>
              <a:cxnLst/>
              <a:rect l="l" t="t" r="r" b="b"/>
              <a:pathLst>
                <a:path w="1334135" h="1268729">
                  <a:moveTo>
                    <a:pt x="1334134" y="0"/>
                  </a:moveTo>
                  <a:lnTo>
                    <a:pt x="1283198" y="2287"/>
                  </a:lnTo>
                  <a:lnTo>
                    <a:pt x="1232651" y="6132"/>
                  </a:lnTo>
                  <a:lnTo>
                    <a:pt x="1182521" y="11512"/>
                  </a:lnTo>
                  <a:lnTo>
                    <a:pt x="1132833" y="18403"/>
                  </a:lnTo>
                  <a:lnTo>
                    <a:pt x="1083612" y="26783"/>
                  </a:lnTo>
                  <a:lnTo>
                    <a:pt x="1034885" y="36628"/>
                  </a:lnTo>
                  <a:lnTo>
                    <a:pt x="986677" y="47916"/>
                  </a:lnTo>
                  <a:lnTo>
                    <a:pt x="939014" y="60623"/>
                  </a:lnTo>
                  <a:lnTo>
                    <a:pt x="891922" y="74727"/>
                  </a:lnTo>
                  <a:lnTo>
                    <a:pt x="845427" y="90205"/>
                  </a:lnTo>
                  <a:lnTo>
                    <a:pt x="799554" y="107032"/>
                  </a:lnTo>
                  <a:lnTo>
                    <a:pt x="754329" y="125187"/>
                  </a:lnTo>
                  <a:lnTo>
                    <a:pt x="709778" y="144647"/>
                  </a:lnTo>
                  <a:lnTo>
                    <a:pt x="665927" y="165387"/>
                  </a:lnTo>
                  <a:lnTo>
                    <a:pt x="622801" y="187387"/>
                  </a:lnTo>
                  <a:lnTo>
                    <a:pt x="580427" y="210621"/>
                  </a:lnTo>
                  <a:lnTo>
                    <a:pt x="538830" y="235067"/>
                  </a:lnTo>
                  <a:lnTo>
                    <a:pt x="498036" y="260703"/>
                  </a:lnTo>
                  <a:lnTo>
                    <a:pt x="458070" y="287505"/>
                  </a:lnTo>
                  <a:lnTo>
                    <a:pt x="418959" y="315450"/>
                  </a:lnTo>
                  <a:lnTo>
                    <a:pt x="380728" y="344515"/>
                  </a:lnTo>
                  <a:lnTo>
                    <a:pt x="343403" y="374678"/>
                  </a:lnTo>
                  <a:lnTo>
                    <a:pt x="307010" y="405914"/>
                  </a:lnTo>
                  <a:lnTo>
                    <a:pt x="271574" y="438202"/>
                  </a:lnTo>
                  <a:lnTo>
                    <a:pt x="237122" y="471517"/>
                  </a:lnTo>
                  <a:lnTo>
                    <a:pt x="203679" y="505838"/>
                  </a:lnTo>
                  <a:lnTo>
                    <a:pt x="171271" y="541140"/>
                  </a:lnTo>
                  <a:lnTo>
                    <a:pt x="139923" y="577401"/>
                  </a:lnTo>
                  <a:lnTo>
                    <a:pt x="109662" y="614599"/>
                  </a:lnTo>
                  <a:lnTo>
                    <a:pt x="80514" y="652709"/>
                  </a:lnTo>
                  <a:lnTo>
                    <a:pt x="52503" y="691709"/>
                  </a:lnTo>
                  <a:lnTo>
                    <a:pt x="25657" y="731576"/>
                  </a:lnTo>
                  <a:lnTo>
                    <a:pt x="0" y="772287"/>
                  </a:lnTo>
                  <a:lnTo>
                    <a:pt x="860044" y="1268729"/>
                  </a:lnTo>
                  <a:lnTo>
                    <a:pt x="889201" y="1229322"/>
                  </a:lnTo>
                  <a:lnTo>
                    <a:pt x="921404" y="1192191"/>
                  </a:lnTo>
                  <a:lnTo>
                    <a:pt x="956422" y="1157562"/>
                  </a:lnTo>
                  <a:lnTo>
                    <a:pt x="994028" y="1125662"/>
                  </a:lnTo>
                  <a:lnTo>
                    <a:pt x="1033992" y="1096715"/>
                  </a:lnTo>
                  <a:lnTo>
                    <a:pt x="1076085" y="1070948"/>
                  </a:lnTo>
                  <a:lnTo>
                    <a:pt x="1120078" y="1048587"/>
                  </a:lnTo>
                  <a:lnTo>
                    <a:pt x="1165742" y="1029857"/>
                  </a:lnTo>
                  <a:lnTo>
                    <a:pt x="1212849" y="1014983"/>
                  </a:lnTo>
                  <a:lnTo>
                    <a:pt x="1275635" y="1002585"/>
                  </a:lnTo>
                  <a:lnTo>
                    <a:pt x="1334134" y="998474"/>
                  </a:lnTo>
                  <a:lnTo>
                    <a:pt x="1334134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604766" y="1988820"/>
              <a:ext cx="1337310" cy="1268730"/>
            </a:xfrm>
            <a:custGeom>
              <a:avLst/>
              <a:gdLst/>
              <a:ahLst/>
              <a:cxnLst/>
              <a:rect l="l" t="t" r="r" b="b"/>
              <a:pathLst>
                <a:path w="1337310" h="1268729">
                  <a:moveTo>
                    <a:pt x="0" y="0"/>
                  </a:moveTo>
                  <a:lnTo>
                    <a:pt x="0" y="998474"/>
                  </a:lnTo>
                  <a:lnTo>
                    <a:pt x="46884" y="1003020"/>
                  </a:lnTo>
                  <a:lnTo>
                    <a:pt x="93476" y="1011098"/>
                  </a:lnTo>
                  <a:lnTo>
                    <a:pt x="139461" y="1022556"/>
                  </a:lnTo>
                  <a:lnTo>
                    <a:pt x="184526" y="1037241"/>
                  </a:lnTo>
                  <a:lnTo>
                    <a:pt x="228355" y="1055003"/>
                  </a:lnTo>
                  <a:lnTo>
                    <a:pt x="270637" y="1075689"/>
                  </a:lnTo>
                  <a:lnTo>
                    <a:pt x="311121" y="1101824"/>
                  </a:lnTo>
                  <a:lnTo>
                    <a:pt x="349442" y="1130591"/>
                  </a:lnTo>
                  <a:lnTo>
                    <a:pt x="385302" y="1161827"/>
                  </a:lnTo>
                  <a:lnTo>
                    <a:pt x="418399" y="1195371"/>
                  </a:lnTo>
                  <a:lnTo>
                    <a:pt x="448434" y="1231059"/>
                  </a:lnTo>
                  <a:lnTo>
                    <a:pt x="475107" y="1268729"/>
                  </a:lnTo>
                  <a:lnTo>
                    <a:pt x="1336929" y="772287"/>
                  </a:lnTo>
                  <a:lnTo>
                    <a:pt x="1311213" y="731576"/>
                  </a:lnTo>
                  <a:lnTo>
                    <a:pt x="1284305" y="691709"/>
                  </a:lnTo>
                  <a:lnTo>
                    <a:pt x="1256232" y="652709"/>
                  </a:lnTo>
                  <a:lnTo>
                    <a:pt x="1227018" y="614599"/>
                  </a:lnTo>
                  <a:lnTo>
                    <a:pt x="1196691" y="577401"/>
                  </a:lnTo>
                  <a:lnTo>
                    <a:pt x="1165275" y="541140"/>
                  </a:lnTo>
                  <a:lnTo>
                    <a:pt x="1132796" y="505838"/>
                  </a:lnTo>
                  <a:lnTo>
                    <a:pt x="1099281" y="471517"/>
                  </a:lnTo>
                  <a:lnTo>
                    <a:pt x="1064755" y="438202"/>
                  </a:lnTo>
                  <a:lnTo>
                    <a:pt x="1029243" y="405914"/>
                  </a:lnTo>
                  <a:lnTo>
                    <a:pt x="992773" y="374678"/>
                  </a:lnTo>
                  <a:lnTo>
                    <a:pt x="955369" y="344515"/>
                  </a:lnTo>
                  <a:lnTo>
                    <a:pt x="917057" y="315450"/>
                  </a:lnTo>
                  <a:lnTo>
                    <a:pt x="877864" y="287505"/>
                  </a:lnTo>
                  <a:lnTo>
                    <a:pt x="837814" y="260703"/>
                  </a:lnTo>
                  <a:lnTo>
                    <a:pt x="796935" y="235067"/>
                  </a:lnTo>
                  <a:lnTo>
                    <a:pt x="755251" y="210621"/>
                  </a:lnTo>
                  <a:lnTo>
                    <a:pt x="712789" y="187387"/>
                  </a:lnTo>
                  <a:lnTo>
                    <a:pt x="669574" y="165387"/>
                  </a:lnTo>
                  <a:lnTo>
                    <a:pt x="625632" y="144647"/>
                  </a:lnTo>
                  <a:lnTo>
                    <a:pt x="580989" y="125187"/>
                  </a:lnTo>
                  <a:lnTo>
                    <a:pt x="535671" y="107032"/>
                  </a:lnTo>
                  <a:lnTo>
                    <a:pt x="489704" y="90205"/>
                  </a:lnTo>
                  <a:lnTo>
                    <a:pt x="443113" y="74727"/>
                  </a:lnTo>
                  <a:lnTo>
                    <a:pt x="395925" y="60623"/>
                  </a:lnTo>
                  <a:lnTo>
                    <a:pt x="348165" y="47916"/>
                  </a:lnTo>
                  <a:lnTo>
                    <a:pt x="299858" y="36628"/>
                  </a:lnTo>
                  <a:lnTo>
                    <a:pt x="251032" y="26783"/>
                  </a:lnTo>
                  <a:lnTo>
                    <a:pt x="201711" y="18403"/>
                  </a:lnTo>
                  <a:lnTo>
                    <a:pt x="151921" y="11512"/>
                  </a:lnTo>
                  <a:lnTo>
                    <a:pt x="101689" y="6132"/>
                  </a:lnTo>
                  <a:lnTo>
                    <a:pt x="51040" y="2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117338" y="2833243"/>
              <a:ext cx="1062990" cy="1544955"/>
            </a:xfrm>
            <a:custGeom>
              <a:avLst/>
              <a:gdLst/>
              <a:ahLst/>
              <a:cxnLst/>
              <a:rect l="l" t="t" r="r" b="b"/>
              <a:pathLst>
                <a:path w="1062989" h="1544954">
                  <a:moveTo>
                    <a:pt x="868807" y="0"/>
                  </a:moveTo>
                  <a:lnTo>
                    <a:pt x="0" y="496443"/>
                  </a:lnTo>
                  <a:lnTo>
                    <a:pt x="14674" y="525399"/>
                  </a:lnTo>
                  <a:lnTo>
                    <a:pt x="26241" y="554355"/>
                  </a:lnTo>
                  <a:lnTo>
                    <a:pt x="44196" y="612267"/>
                  </a:lnTo>
                  <a:lnTo>
                    <a:pt x="56727" y="661904"/>
                  </a:lnTo>
                  <a:lnTo>
                    <a:pt x="64836" y="711443"/>
                  </a:lnTo>
                  <a:lnTo>
                    <a:pt x="68612" y="760795"/>
                  </a:lnTo>
                  <a:lnTo>
                    <a:pt x="68150" y="809872"/>
                  </a:lnTo>
                  <a:lnTo>
                    <a:pt x="63539" y="858583"/>
                  </a:lnTo>
                  <a:lnTo>
                    <a:pt x="54873" y="906841"/>
                  </a:lnTo>
                  <a:lnTo>
                    <a:pt x="42243" y="954556"/>
                  </a:lnTo>
                  <a:lnTo>
                    <a:pt x="25742" y="1001640"/>
                  </a:lnTo>
                  <a:lnTo>
                    <a:pt x="5461" y="1048004"/>
                  </a:lnTo>
                  <a:lnTo>
                    <a:pt x="868807" y="1544447"/>
                  </a:lnTo>
                  <a:lnTo>
                    <a:pt x="891054" y="1501589"/>
                  </a:lnTo>
                  <a:lnTo>
                    <a:pt x="912102" y="1457860"/>
                  </a:lnTo>
                  <a:lnTo>
                    <a:pt x="931918" y="1413291"/>
                  </a:lnTo>
                  <a:lnTo>
                    <a:pt x="950469" y="1367915"/>
                  </a:lnTo>
                  <a:lnTo>
                    <a:pt x="967724" y="1321764"/>
                  </a:lnTo>
                  <a:lnTo>
                    <a:pt x="983649" y="1274870"/>
                  </a:lnTo>
                  <a:lnTo>
                    <a:pt x="998212" y="1227268"/>
                  </a:lnTo>
                  <a:lnTo>
                    <a:pt x="1011380" y="1178988"/>
                  </a:lnTo>
                  <a:lnTo>
                    <a:pt x="1023121" y="1130064"/>
                  </a:lnTo>
                  <a:lnTo>
                    <a:pt x="1033402" y="1080528"/>
                  </a:lnTo>
                  <a:lnTo>
                    <a:pt x="1042190" y="1030413"/>
                  </a:lnTo>
                  <a:lnTo>
                    <a:pt x="1049454" y="979751"/>
                  </a:lnTo>
                  <a:lnTo>
                    <a:pt x="1055160" y="928575"/>
                  </a:lnTo>
                  <a:lnTo>
                    <a:pt x="1059276" y="876917"/>
                  </a:lnTo>
                  <a:lnTo>
                    <a:pt x="1061770" y="824810"/>
                  </a:lnTo>
                  <a:lnTo>
                    <a:pt x="1062609" y="772287"/>
                  </a:lnTo>
                  <a:lnTo>
                    <a:pt x="1061770" y="719741"/>
                  </a:lnTo>
                  <a:lnTo>
                    <a:pt x="1059276" y="667614"/>
                  </a:lnTo>
                  <a:lnTo>
                    <a:pt x="1055160" y="615939"/>
                  </a:lnTo>
                  <a:lnTo>
                    <a:pt x="1049454" y="564749"/>
                  </a:lnTo>
                  <a:lnTo>
                    <a:pt x="1042190" y="514074"/>
                  </a:lnTo>
                  <a:lnTo>
                    <a:pt x="1033402" y="463949"/>
                  </a:lnTo>
                  <a:lnTo>
                    <a:pt x="1023121" y="414405"/>
                  </a:lnTo>
                  <a:lnTo>
                    <a:pt x="1011380" y="365474"/>
                  </a:lnTo>
                  <a:lnTo>
                    <a:pt x="998212" y="317189"/>
                  </a:lnTo>
                  <a:lnTo>
                    <a:pt x="983649" y="269582"/>
                  </a:lnTo>
                  <a:lnTo>
                    <a:pt x="967724" y="222686"/>
                  </a:lnTo>
                  <a:lnTo>
                    <a:pt x="950469" y="176533"/>
                  </a:lnTo>
                  <a:lnTo>
                    <a:pt x="931918" y="131156"/>
                  </a:lnTo>
                  <a:lnTo>
                    <a:pt x="912102" y="86586"/>
                  </a:lnTo>
                  <a:lnTo>
                    <a:pt x="891054" y="42857"/>
                  </a:lnTo>
                  <a:lnTo>
                    <a:pt x="868807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178175" y="3945382"/>
              <a:ext cx="1341120" cy="1276985"/>
            </a:xfrm>
            <a:custGeom>
              <a:avLst/>
              <a:gdLst/>
              <a:ahLst/>
              <a:cxnLst/>
              <a:rect l="l" t="t" r="r" b="b"/>
              <a:pathLst>
                <a:path w="1341120" h="1276985">
                  <a:moveTo>
                    <a:pt x="866394" y="0"/>
                  </a:moveTo>
                  <a:lnTo>
                    <a:pt x="0" y="502920"/>
                  </a:lnTo>
                  <a:lnTo>
                    <a:pt x="26158" y="543710"/>
                  </a:lnTo>
                  <a:lnTo>
                    <a:pt x="53450" y="583654"/>
                  </a:lnTo>
                  <a:lnTo>
                    <a:pt x="81853" y="622730"/>
                  </a:lnTo>
                  <a:lnTo>
                    <a:pt x="111344" y="660914"/>
                  </a:lnTo>
                  <a:lnTo>
                    <a:pt x="141903" y="698182"/>
                  </a:lnTo>
                  <a:lnTo>
                    <a:pt x="173506" y="734513"/>
                  </a:lnTo>
                  <a:lnTo>
                    <a:pt x="206132" y="769883"/>
                  </a:lnTo>
                  <a:lnTo>
                    <a:pt x="239758" y="804268"/>
                  </a:lnTo>
                  <a:lnTo>
                    <a:pt x="274362" y="837647"/>
                  </a:lnTo>
                  <a:lnTo>
                    <a:pt x="309923" y="869995"/>
                  </a:lnTo>
                  <a:lnTo>
                    <a:pt x="346418" y="901290"/>
                  </a:lnTo>
                  <a:lnTo>
                    <a:pt x="383825" y="931509"/>
                  </a:lnTo>
                  <a:lnTo>
                    <a:pt x="422121" y="960629"/>
                  </a:lnTo>
                  <a:lnTo>
                    <a:pt x="461286" y="988627"/>
                  </a:lnTo>
                  <a:lnTo>
                    <a:pt x="501296" y="1015479"/>
                  </a:lnTo>
                  <a:lnTo>
                    <a:pt x="542129" y="1041163"/>
                  </a:lnTo>
                  <a:lnTo>
                    <a:pt x="583764" y="1065656"/>
                  </a:lnTo>
                  <a:lnTo>
                    <a:pt x="626178" y="1088934"/>
                  </a:lnTo>
                  <a:lnTo>
                    <a:pt x="669349" y="1110975"/>
                  </a:lnTo>
                  <a:lnTo>
                    <a:pt x="713256" y="1131756"/>
                  </a:lnTo>
                  <a:lnTo>
                    <a:pt x="757875" y="1151253"/>
                  </a:lnTo>
                  <a:lnTo>
                    <a:pt x="803185" y="1169444"/>
                  </a:lnTo>
                  <a:lnTo>
                    <a:pt x="849164" y="1186305"/>
                  </a:lnTo>
                  <a:lnTo>
                    <a:pt x="895789" y="1201814"/>
                  </a:lnTo>
                  <a:lnTo>
                    <a:pt x="943039" y="1215947"/>
                  </a:lnTo>
                  <a:lnTo>
                    <a:pt x="990892" y="1228682"/>
                  </a:lnTo>
                  <a:lnTo>
                    <a:pt x="1039324" y="1239995"/>
                  </a:lnTo>
                  <a:lnTo>
                    <a:pt x="1088315" y="1249863"/>
                  </a:lnTo>
                  <a:lnTo>
                    <a:pt x="1137841" y="1258264"/>
                  </a:lnTo>
                  <a:lnTo>
                    <a:pt x="1187882" y="1265174"/>
                  </a:lnTo>
                  <a:lnTo>
                    <a:pt x="1238414" y="1270571"/>
                  </a:lnTo>
                  <a:lnTo>
                    <a:pt x="1289416" y="1274430"/>
                  </a:lnTo>
                  <a:lnTo>
                    <a:pt x="1340865" y="1276731"/>
                  </a:lnTo>
                  <a:lnTo>
                    <a:pt x="1340865" y="281813"/>
                  </a:lnTo>
                  <a:lnTo>
                    <a:pt x="1294044" y="277231"/>
                  </a:lnTo>
                  <a:lnTo>
                    <a:pt x="1247511" y="268953"/>
                  </a:lnTo>
                  <a:lnTo>
                    <a:pt x="1201578" y="256984"/>
                  </a:lnTo>
                  <a:lnTo>
                    <a:pt x="1156556" y="241332"/>
                  </a:lnTo>
                  <a:lnTo>
                    <a:pt x="1112754" y="222005"/>
                  </a:lnTo>
                  <a:lnTo>
                    <a:pt x="1070483" y="199009"/>
                  </a:lnTo>
                  <a:lnTo>
                    <a:pt x="1028166" y="172740"/>
                  </a:lnTo>
                  <a:lnTo>
                    <a:pt x="989377" y="143716"/>
                  </a:lnTo>
                  <a:lnTo>
                    <a:pt x="953960" y="111934"/>
                  </a:lnTo>
                  <a:lnTo>
                    <a:pt x="921761" y="77390"/>
                  </a:lnTo>
                  <a:lnTo>
                    <a:pt x="892624" y="40079"/>
                  </a:lnTo>
                  <a:lnTo>
                    <a:pt x="866394" y="0"/>
                  </a:lnTo>
                  <a:close/>
                </a:path>
              </a:pathLst>
            </a:custGeom>
            <a:solidFill>
              <a:srgbClr val="43CC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946654" y="2833243"/>
              <a:ext cx="1058545" cy="1544955"/>
            </a:xfrm>
            <a:custGeom>
              <a:avLst/>
              <a:gdLst/>
              <a:ahLst/>
              <a:cxnLst/>
              <a:rect l="l" t="t" r="r" b="b"/>
              <a:pathLst>
                <a:path w="1058545" h="1544954">
                  <a:moveTo>
                    <a:pt x="192912" y="0"/>
                  </a:moveTo>
                  <a:lnTo>
                    <a:pt x="170759" y="42857"/>
                  </a:lnTo>
                  <a:lnTo>
                    <a:pt x="149801" y="86586"/>
                  </a:lnTo>
                  <a:lnTo>
                    <a:pt x="130072" y="131156"/>
                  </a:lnTo>
                  <a:lnTo>
                    <a:pt x="111603" y="176533"/>
                  </a:lnTo>
                  <a:lnTo>
                    <a:pt x="94426" y="222686"/>
                  </a:lnTo>
                  <a:lnTo>
                    <a:pt x="78575" y="269582"/>
                  </a:lnTo>
                  <a:lnTo>
                    <a:pt x="64080" y="317189"/>
                  </a:lnTo>
                  <a:lnTo>
                    <a:pt x="50974" y="365474"/>
                  </a:lnTo>
                  <a:lnTo>
                    <a:pt x="39290" y="414405"/>
                  </a:lnTo>
                  <a:lnTo>
                    <a:pt x="29059" y="463949"/>
                  </a:lnTo>
                  <a:lnTo>
                    <a:pt x="20314" y="514074"/>
                  </a:lnTo>
                  <a:lnTo>
                    <a:pt x="13086" y="564749"/>
                  </a:lnTo>
                  <a:lnTo>
                    <a:pt x="7409" y="615939"/>
                  </a:lnTo>
                  <a:lnTo>
                    <a:pt x="3314" y="667614"/>
                  </a:lnTo>
                  <a:lnTo>
                    <a:pt x="834" y="719741"/>
                  </a:lnTo>
                  <a:lnTo>
                    <a:pt x="0" y="772287"/>
                  </a:lnTo>
                  <a:lnTo>
                    <a:pt x="774" y="824810"/>
                  </a:lnTo>
                  <a:lnTo>
                    <a:pt x="3090" y="876917"/>
                  </a:lnTo>
                  <a:lnTo>
                    <a:pt x="6941" y="928575"/>
                  </a:lnTo>
                  <a:lnTo>
                    <a:pt x="12319" y="979751"/>
                  </a:lnTo>
                  <a:lnTo>
                    <a:pt x="19214" y="1030413"/>
                  </a:lnTo>
                  <a:lnTo>
                    <a:pt x="27619" y="1080528"/>
                  </a:lnTo>
                  <a:lnTo>
                    <a:pt x="37526" y="1130064"/>
                  </a:lnTo>
                  <a:lnTo>
                    <a:pt x="48926" y="1178988"/>
                  </a:lnTo>
                  <a:lnTo>
                    <a:pt x="61812" y="1227268"/>
                  </a:lnTo>
                  <a:lnTo>
                    <a:pt x="76175" y="1274870"/>
                  </a:lnTo>
                  <a:lnTo>
                    <a:pt x="92006" y="1321764"/>
                  </a:lnTo>
                  <a:lnTo>
                    <a:pt x="109299" y="1367915"/>
                  </a:lnTo>
                  <a:lnTo>
                    <a:pt x="128044" y="1413291"/>
                  </a:lnTo>
                  <a:lnTo>
                    <a:pt x="148233" y="1457860"/>
                  </a:lnTo>
                  <a:lnTo>
                    <a:pt x="169859" y="1501589"/>
                  </a:lnTo>
                  <a:lnTo>
                    <a:pt x="192912" y="1544447"/>
                  </a:lnTo>
                  <a:lnTo>
                    <a:pt x="1053083" y="1048004"/>
                  </a:lnTo>
                  <a:lnTo>
                    <a:pt x="1034006" y="1004613"/>
                  </a:lnTo>
                  <a:lnTo>
                    <a:pt x="1018228" y="960051"/>
                  </a:lnTo>
                  <a:lnTo>
                    <a:pt x="1005824" y="914530"/>
                  </a:lnTo>
                  <a:lnTo>
                    <a:pt x="996870" y="868261"/>
                  </a:lnTo>
                  <a:lnTo>
                    <a:pt x="991441" y="821453"/>
                  </a:lnTo>
                  <a:lnTo>
                    <a:pt x="989615" y="774319"/>
                  </a:lnTo>
                  <a:lnTo>
                    <a:pt x="991467" y="727067"/>
                  </a:lnTo>
                  <a:lnTo>
                    <a:pt x="997072" y="679910"/>
                  </a:lnTo>
                  <a:lnTo>
                    <a:pt x="1006506" y="633059"/>
                  </a:lnTo>
                  <a:lnTo>
                    <a:pt x="1019846" y="586723"/>
                  </a:lnTo>
                  <a:lnTo>
                    <a:pt x="1037167" y="541114"/>
                  </a:lnTo>
                  <a:lnTo>
                    <a:pt x="1058545" y="496443"/>
                  </a:lnTo>
                  <a:lnTo>
                    <a:pt x="192912" y="0"/>
                  </a:lnTo>
                  <a:close/>
                </a:path>
              </a:pathLst>
            </a:custGeom>
            <a:solidFill>
              <a:srgbClr val="DE8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604766" y="3945382"/>
              <a:ext cx="1343660" cy="1276985"/>
            </a:xfrm>
            <a:custGeom>
              <a:avLst/>
              <a:gdLst/>
              <a:ahLst/>
              <a:cxnLst/>
              <a:rect l="l" t="t" r="r" b="b"/>
              <a:pathLst>
                <a:path w="1343660" h="1276985">
                  <a:moveTo>
                    <a:pt x="475488" y="0"/>
                  </a:moveTo>
                  <a:lnTo>
                    <a:pt x="446425" y="41117"/>
                  </a:lnTo>
                  <a:lnTo>
                    <a:pt x="414584" y="79596"/>
                  </a:lnTo>
                  <a:lnTo>
                    <a:pt x="380059" y="115254"/>
                  </a:lnTo>
                  <a:lnTo>
                    <a:pt x="342940" y="147908"/>
                  </a:lnTo>
                  <a:lnTo>
                    <a:pt x="303320" y="177375"/>
                  </a:lnTo>
                  <a:lnTo>
                    <a:pt x="261290" y="203472"/>
                  </a:lnTo>
                  <a:lnTo>
                    <a:pt x="216943" y="226016"/>
                  </a:lnTo>
                  <a:lnTo>
                    <a:pt x="170371" y="244825"/>
                  </a:lnTo>
                  <a:lnTo>
                    <a:pt x="121666" y="259715"/>
                  </a:lnTo>
                  <a:lnTo>
                    <a:pt x="58737" y="272859"/>
                  </a:lnTo>
                  <a:lnTo>
                    <a:pt x="0" y="281813"/>
                  </a:lnTo>
                  <a:lnTo>
                    <a:pt x="0" y="1276731"/>
                  </a:lnTo>
                  <a:lnTo>
                    <a:pt x="51553" y="1274430"/>
                  </a:lnTo>
                  <a:lnTo>
                    <a:pt x="102657" y="1270571"/>
                  </a:lnTo>
                  <a:lnTo>
                    <a:pt x="153292" y="1265174"/>
                  </a:lnTo>
                  <a:lnTo>
                    <a:pt x="203433" y="1258264"/>
                  </a:lnTo>
                  <a:lnTo>
                    <a:pt x="253060" y="1249863"/>
                  </a:lnTo>
                  <a:lnTo>
                    <a:pt x="302150" y="1239995"/>
                  </a:lnTo>
                  <a:lnTo>
                    <a:pt x="350681" y="1228682"/>
                  </a:lnTo>
                  <a:lnTo>
                    <a:pt x="398631" y="1215947"/>
                  </a:lnTo>
                  <a:lnTo>
                    <a:pt x="445977" y="1201814"/>
                  </a:lnTo>
                  <a:lnTo>
                    <a:pt x="492698" y="1186305"/>
                  </a:lnTo>
                  <a:lnTo>
                    <a:pt x="538771" y="1169444"/>
                  </a:lnTo>
                  <a:lnTo>
                    <a:pt x="584174" y="1151253"/>
                  </a:lnTo>
                  <a:lnTo>
                    <a:pt x="628885" y="1131756"/>
                  </a:lnTo>
                  <a:lnTo>
                    <a:pt x="672882" y="1110975"/>
                  </a:lnTo>
                  <a:lnTo>
                    <a:pt x="716143" y="1088934"/>
                  </a:lnTo>
                  <a:lnTo>
                    <a:pt x="758645" y="1065656"/>
                  </a:lnTo>
                  <a:lnTo>
                    <a:pt x="800367" y="1041163"/>
                  </a:lnTo>
                  <a:lnTo>
                    <a:pt x="841285" y="1015479"/>
                  </a:lnTo>
                  <a:lnTo>
                    <a:pt x="881379" y="988627"/>
                  </a:lnTo>
                  <a:lnTo>
                    <a:pt x="920625" y="960629"/>
                  </a:lnTo>
                  <a:lnTo>
                    <a:pt x="959003" y="931509"/>
                  </a:lnTo>
                  <a:lnTo>
                    <a:pt x="996489" y="901290"/>
                  </a:lnTo>
                  <a:lnTo>
                    <a:pt x="1033061" y="869995"/>
                  </a:lnTo>
                  <a:lnTo>
                    <a:pt x="1068697" y="837647"/>
                  </a:lnTo>
                  <a:lnTo>
                    <a:pt x="1103376" y="804268"/>
                  </a:lnTo>
                  <a:lnTo>
                    <a:pt x="1137074" y="769883"/>
                  </a:lnTo>
                  <a:lnTo>
                    <a:pt x="1169770" y="734513"/>
                  </a:lnTo>
                  <a:lnTo>
                    <a:pt x="1201442" y="698182"/>
                  </a:lnTo>
                  <a:lnTo>
                    <a:pt x="1232067" y="660914"/>
                  </a:lnTo>
                  <a:lnTo>
                    <a:pt x="1261624" y="622730"/>
                  </a:lnTo>
                  <a:lnTo>
                    <a:pt x="1290089" y="583654"/>
                  </a:lnTo>
                  <a:lnTo>
                    <a:pt x="1317442" y="543710"/>
                  </a:lnTo>
                  <a:lnTo>
                    <a:pt x="1343660" y="502920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002979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697986" y="2741168"/>
              <a:ext cx="1729105" cy="1729105"/>
            </a:xfrm>
            <a:custGeom>
              <a:avLst/>
              <a:gdLst/>
              <a:ahLst/>
              <a:cxnLst/>
              <a:rect l="l" t="t" r="r" b="b"/>
              <a:pathLst>
                <a:path w="1729104" h="1729104">
                  <a:moveTo>
                    <a:pt x="864362" y="0"/>
                  </a:moveTo>
                  <a:lnTo>
                    <a:pt x="816935" y="1278"/>
                  </a:lnTo>
                  <a:lnTo>
                    <a:pt x="770176" y="5071"/>
                  </a:lnTo>
                  <a:lnTo>
                    <a:pt x="724153" y="11312"/>
                  </a:lnTo>
                  <a:lnTo>
                    <a:pt x="678930" y="19935"/>
                  </a:lnTo>
                  <a:lnTo>
                    <a:pt x="634573" y="30874"/>
                  </a:lnTo>
                  <a:lnTo>
                    <a:pt x="591149" y="44063"/>
                  </a:lnTo>
                  <a:lnTo>
                    <a:pt x="548723" y="59437"/>
                  </a:lnTo>
                  <a:lnTo>
                    <a:pt x="507361" y="76930"/>
                  </a:lnTo>
                  <a:lnTo>
                    <a:pt x="467129" y="96474"/>
                  </a:lnTo>
                  <a:lnTo>
                    <a:pt x="428093" y="118006"/>
                  </a:lnTo>
                  <a:lnTo>
                    <a:pt x="390319" y="141458"/>
                  </a:lnTo>
                  <a:lnTo>
                    <a:pt x="353872" y="166766"/>
                  </a:lnTo>
                  <a:lnTo>
                    <a:pt x="318819" y="193862"/>
                  </a:lnTo>
                  <a:lnTo>
                    <a:pt x="285226" y="222681"/>
                  </a:lnTo>
                  <a:lnTo>
                    <a:pt x="253158" y="253158"/>
                  </a:lnTo>
                  <a:lnTo>
                    <a:pt x="222681" y="285226"/>
                  </a:lnTo>
                  <a:lnTo>
                    <a:pt x="193862" y="318819"/>
                  </a:lnTo>
                  <a:lnTo>
                    <a:pt x="166766" y="353872"/>
                  </a:lnTo>
                  <a:lnTo>
                    <a:pt x="141458" y="390319"/>
                  </a:lnTo>
                  <a:lnTo>
                    <a:pt x="118006" y="428093"/>
                  </a:lnTo>
                  <a:lnTo>
                    <a:pt x="96474" y="467129"/>
                  </a:lnTo>
                  <a:lnTo>
                    <a:pt x="76930" y="507361"/>
                  </a:lnTo>
                  <a:lnTo>
                    <a:pt x="59437" y="548723"/>
                  </a:lnTo>
                  <a:lnTo>
                    <a:pt x="44063" y="591149"/>
                  </a:lnTo>
                  <a:lnTo>
                    <a:pt x="30874" y="634573"/>
                  </a:lnTo>
                  <a:lnTo>
                    <a:pt x="19935" y="678930"/>
                  </a:lnTo>
                  <a:lnTo>
                    <a:pt x="11312" y="724153"/>
                  </a:lnTo>
                  <a:lnTo>
                    <a:pt x="5071" y="770176"/>
                  </a:lnTo>
                  <a:lnTo>
                    <a:pt x="1278" y="816935"/>
                  </a:lnTo>
                  <a:lnTo>
                    <a:pt x="0" y="864362"/>
                  </a:lnTo>
                  <a:lnTo>
                    <a:pt x="1278" y="911776"/>
                  </a:lnTo>
                  <a:lnTo>
                    <a:pt x="5071" y="958523"/>
                  </a:lnTo>
                  <a:lnTo>
                    <a:pt x="11312" y="1004536"/>
                  </a:lnTo>
                  <a:lnTo>
                    <a:pt x="19935" y="1049749"/>
                  </a:lnTo>
                  <a:lnTo>
                    <a:pt x="30874" y="1094096"/>
                  </a:lnTo>
                  <a:lnTo>
                    <a:pt x="44063" y="1137512"/>
                  </a:lnTo>
                  <a:lnTo>
                    <a:pt x="59437" y="1179930"/>
                  </a:lnTo>
                  <a:lnTo>
                    <a:pt x="76930" y="1221285"/>
                  </a:lnTo>
                  <a:lnTo>
                    <a:pt x="96474" y="1261511"/>
                  </a:lnTo>
                  <a:lnTo>
                    <a:pt x="118006" y="1300541"/>
                  </a:lnTo>
                  <a:lnTo>
                    <a:pt x="141458" y="1338309"/>
                  </a:lnTo>
                  <a:lnTo>
                    <a:pt x="166766" y="1374751"/>
                  </a:lnTo>
                  <a:lnTo>
                    <a:pt x="193862" y="1409800"/>
                  </a:lnTo>
                  <a:lnTo>
                    <a:pt x="222681" y="1443389"/>
                  </a:lnTo>
                  <a:lnTo>
                    <a:pt x="253158" y="1475454"/>
                  </a:lnTo>
                  <a:lnTo>
                    <a:pt x="285226" y="1505927"/>
                  </a:lnTo>
                  <a:lnTo>
                    <a:pt x="318819" y="1534744"/>
                  </a:lnTo>
                  <a:lnTo>
                    <a:pt x="353872" y="1561838"/>
                  </a:lnTo>
                  <a:lnTo>
                    <a:pt x="390319" y="1587144"/>
                  </a:lnTo>
                  <a:lnTo>
                    <a:pt x="428093" y="1610595"/>
                  </a:lnTo>
                  <a:lnTo>
                    <a:pt x="467129" y="1632125"/>
                  </a:lnTo>
                  <a:lnTo>
                    <a:pt x="507361" y="1651669"/>
                  </a:lnTo>
                  <a:lnTo>
                    <a:pt x="548723" y="1669160"/>
                  </a:lnTo>
                  <a:lnTo>
                    <a:pt x="591149" y="1684534"/>
                  </a:lnTo>
                  <a:lnTo>
                    <a:pt x="634573" y="1697723"/>
                  </a:lnTo>
                  <a:lnTo>
                    <a:pt x="678930" y="1708661"/>
                  </a:lnTo>
                  <a:lnTo>
                    <a:pt x="724153" y="1717284"/>
                  </a:lnTo>
                  <a:lnTo>
                    <a:pt x="770176" y="1723525"/>
                  </a:lnTo>
                  <a:lnTo>
                    <a:pt x="816935" y="1727318"/>
                  </a:lnTo>
                  <a:lnTo>
                    <a:pt x="864362" y="1728597"/>
                  </a:lnTo>
                  <a:lnTo>
                    <a:pt x="911776" y="1727318"/>
                  </a:lnTo>
                  <a:lnTo>
                    <a:pt x="958523" y="1723525"/>
                  </a:lnTo>
                  <a:lnTo>
                    <a:pt x="1004536" y="1717284"/>
                  </a:lnTo>
                  <a:lnTo>
                    <a:pt x="1049749" y="1708661"/>
                  </a:lnTo>
                  <a:lnTo>
                    <a:pt x="1094096" y="1697723"/>
                  </a:lnTo>
                  <a:lnTo>
                    <a:pt x="1137512" y="1684534"/>
                  </a:lnTo>
                  <a:lnTo>
                    <a:pt x="1179930" y="1669160"/>
                  </a:lnTo>
                  <a:lnTo>
                    <a:pt x="1221285" y="1651669"/>
                  </a:lnTo>
                  <a:lnTo>
                    <a:pt x="1261511" y="1632125"/>
                  </a:lnTo>
                  <a:lnTo>
                    <a:pt x="1300541" y="1610595"/>
                  </a:lnTo>
                  <a:lnTo>
                    <a:pt x="1338309" y="1587144"/>
                  </a:lnTo>
                  <a:lnTo>
                    <a:pt x="1374751" y="1561838"/>
                  </a:lnTo>
                  <a:lnTo>
                    <a:pt x="1409800" y="1534744"/>
                  </a:lnTo>
                  <a:lnTo>
                    <a:pt x="1443389" y="1505927"/>
                  </a:lnTo>
                  <a:lnTo>
                    <a:pt x="1475454" y="1475454"/>
                  </a:lnTo>
                  <a:lnTo>
                    <a:pt x="1505927" y="1443389"/>
                  </a:lnTo>
                  <a:lnTo>
                    <a:pt x="1534744" y="1409800"/>
                  </a:lnTo>
                  <a:lnTo>
                    <a:pt x="1561838" y="1374751"/>
                  </a:lnTo>
                  <a:lnTo>
                    <a:pt x="1587144" y="1338309"/>
                  </a:lnTo>
                  <a:lnTo>
                    <a:pt x="1610595" y="1300541"/>
                  </a:lnTo>
                  <a:lnTo>
                    <a:pt x="1632125" y="1261511"/>
                  </a:lnTo>
                  <a:lnTo>
                    <a:pt x="1651669" y="1221285"/>
                  </a:lnTo>
                  <a:lnTo>
                    <a:pt x="1669160" y="1179930"/>
                  </a:lnTo>
                  <a:lnTo>
                    <a:pt x="1684534" y="1137512"/>
                  </a:lnTo>
                  <a:lnTo>
                    <a:pt x="1697723" y="1094096"/>
                  </a:lnTo>
                  <a:lnTo>
                    <a:pt x="1708661" y="1049749"/>
                  </a:lnTo>
                  <a:lnTo>
                    <a:pt x="1717284" y="1004536"/>
                  </a:lnTo>
                  <a:lnTo>
                    <a:pt x="1723525" y="958523"/>
                  </a:lnTo>
                  <a:lnTo>
                    <a:pt x="1727318" y="911776"/>
                  </a:lnTo>
                  <a:lnTo>
                    <a:pt x="1728597" y="864362"/>
                  </a:lnTo>
                  <a:lnTo>
                    <a:pt x="1727318" y="816935"/>
                  </a:lnTo>
                  <a:lnTo>
                    <a:pt x="1723525" y="770176"/>
                  </a:lnTo>
                  <a:lnTo>
                    <a:pt x="1717284" y="724153"/>
                  </a:lnTo>
                  <a:lnTo>
                    <a:pt x="1708661" y="678930"/>
                  </a:lnTo>
                  <a:lnTo>
                    <a:pt x="1697723" y="634573"/>
                  </a:lnTo>
                  <a:lnTo>
                    <a:pt x="1684534" y="591149"/>
                  </a:lnTo>
                  <a:lnTo>
                    <a:pt x="1669160" y="548723"/>
                  </a:lnTo>
                  <a:lnTo>
                    <a:pt x="1651669" y="507361"/>
                  </a:lnTo>
                  <a:lnTo>
                    <a:pt x="1632125" y="467129"/>
                  </a:lnTo>
                  <a:lnTo>
                    <a:pt x="1610595" y="428093"/>
                  </a:lnTo>
                  <a:lnTo>
                    <a:pt x="1587144" y="390319"/>
                  </a:lnTo>
                  <a:lnTo>
                    <a:pt x="1561838" y="353872"/>
                  </a:lnTo>
                  <a:lnTo>
                    <a:pt x="1534744" y="318819"/>
                  </a:lnTo>
                  <a:lnTo>
                    <a:pt x="1505927" y="285226"/>
                  </a:lnTo>
                  <a:lnTo>
                    <a:pt x="1475454" y="253158"/>
                  </a:lnTo>
                  <a:lnTo>
                    <a:pt x="1443389" y="222681"/>
                  </a:lnTo>
                  <a:lnTo>
                    <a:pt x="1409800" y="193862"/>
                  </a:lnTo>
                  <a:lnTo>
                    <a:pt x="1374751" y="166766"/>
                  </a:lnTo>
                  <a:lnTo>
                    <a:pt x="1338309" y="141458"/>
                  </a:lnTo>
                  <a:lnTo>
                    <a:pt x="1300541" y="118006"/>
                  </a:lnTo>
                  <a:lnTo>
                    <a:pt x="1261511" y="96474"/>
                  </a:lnTo>
                  <a:lnTo>
                    <a:pt x="1221285" y="76930"/>
                  </a:lnTo>
                  <a:lnTo>
                    <a:pt x="1179930" y="59437"/>
                  </a:lnTo>
                  <a:lnTo>
                    <a:pt x="1137512" y="44063"/>
                  </a:lnTo>
                  <a:lnTo>
                    <a:pt x="1094096" y="30874"/>
                  </a:lnTo>
                  <a:lnTo>
                    <a:pt x="1049749" y="19935"/>
                  </a:lnTo>
                  <a:lnTo>
                    <a:pt x="1004536" y="11312"/>
                  </a:lnTo>
                  <a:lnTo>
                    <a:pt x="958523" y="5071"/>
                  </a:lnTo>
                  <a:lnTo>
                    <a:pt x="911776" y="1278"/>
                  </a:lnTo>
                  <a:lnTo>
                    <a:pt x="864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791839" y="2838323"/>
              <a:ext cx="1541145" cy="1534795"/>
            </a:xfrm>
            <a:custGeom>
              <a:avLst/>
              <a:gdLst/>
              <a:ahLst/>
              <a:cxnLst/>
              <a:rect l="l" t="t" r="r" b="b"/>
              <a:pathLst>
                <a:path w="1541145" h="1534795">
                  <a:moveTo>
                    <a:pt x="770509" y="0"/>
                  </a:moveTo>
                  <a:lnTo>
                    <a:pt x="721776" y="1509"/>
                  </a:lnTo>
                  <a:lnTo>
                    <a:pt x="673850" y="5978"/>
                  </a:lnTo>
                  <a:lnTo>
                    <a:pt x="626820" y="13316"/>
                  </a:lnTo>
                  <a:lnTo>
                    <a:pt x="580777" y="23433"/>
                  </a:lnTo>
                  <a:lnTo>
                    <a:pt x="535810" y="36240"/>
                  </a:lnTo>
                  <a:lnTo>
                    <a:pt x="492010" y="51647"/>
                  </a:lnTo>
                  <a:lnTo>
                    <a:pt x="449468" y="69563"/>
                  </a:lnTo>
                  <a:lnTo>
                    <a:pt x="408272" y="89899"/>
                  </a:lnTo>
                  <a:lnTo>
                    <a:pt x="368514" y="112564"/>
                  </a:lnTo>
                  <a:lnTo>
                    <a:pt x="330284" y="137470"/>
                  </a:lnTo>
                  <a:lnTo>
                    <a:pt x="293672" y="164525"/>
                  </a:lnTo>
                  <a:lnTo>
                    <a:pt x="258768" y="193640"/>
                  </a:lnTo>
                  <a:lnTo>
                    <a:pt x="225663" y="224726"/>
                  </a:lnTo>
                  <a:lnTo>
                    <a:pt x="194446" y="257692"/>
                  </a:lnTo>
                  <a:lnTo>
                    <a:pt x="165208" y="292448"/>
                  </a:lnTo>
                  <a:lnTo>
                    <a:pt x="138039" y="328904"/>
                  </a:lnTo>
                  <a:lnTo>
                    <a:pt x="113029" y="366971"/>
                  </a:lnTo>
                  <a:lnTo>
                    <a:pt x="90270" y="406558"/>
                  </a:lnTo>
                  <a:lnTo>
                    <a:pt x="69849" y="447576"/>
                  </a:lnTo>
                  <a:lnTo>
                    <a:pt x="51859" y="489935"/>
                  </a:lnTo>
                  <a:lnTo>
                    <a:pt x="36389" y="533545"/>
                  </a:lnTo>
                  <a:lnTo>
                    <a:pt x="23529" y="578315"/>
                  </a:lnTo>
                  <a:lnTo>
                    <a:pt x="13370" y="624156"/>
                  </a:lnTo>
                  <a:lnTo>
                    <a:pt x="6002" y="670978"/>
                  </a:lnTo>
                  <a:lnTo>
                    <a:pt x="1515" y="718692"/>
                  </a:lnTo>
                  <a:lnTo>
                    <a:pt x="0" y="767206"/>
                  </a:lnTo>
                  <a:lnTo>
                    <a:pt x="1515" y="815707"/>
                  </a:lnTo>
                  <a:lnTo>
                    <a:pt x="6002" y="863407"/>
                  </a:lnTo>
                  <a:lnTo>
                    <a:pt x="13370" y="910218"/>
                  </a:lnTo>
                  <a:lnTo>
                    <a:pt x="23529" y="956048"/>
                  </a:lnTo>
                  <a:lnTo>
                    <a:pt x="36389" y="1000808"/>
                  </a:lnTo>
                  <a:lnTo>
                    <a:pt x="51859" y="1044409"/>
                  </a:lnTo>
                  <a:lnTo>
                    <a:pt x="69849" y="1086759"/>
                  </a:lnTo>
                  <a:lnTo>
                    <a:pt x="90270" y="1127770"/>
                  </a:lnTo>
                  <a:lnTo>
                    <a:pt x="113029" y="1167350"/>
                  </a:lnTo>
                  <a:lnTo>
                    <a:pt x="138039" y="1205411"/>
                  </a:lnTo>
                  <a:lnTo>
                    <a:pt x="165208" y="1241863"/>
                  </a:lnTo>
                  <a:lnTo>
                    <a:pt x="194446" y="1276614"/>
                  </a:lnTo>
                  <a:lnTo>
                    <a:pt x="225663" y="1309576"/>
                  </a:lnTo>
                  <a:lnTo>
                    <a:pt x="258768" y="1340658"/>
                  </a:lnTo>
                  <a:lnTo>
                    <a:pt x="293672" y="1369771"/>
                  </a:lnTo>
                  <a:lnTo>
                    <a:pt x="330284" y="1396824"/>
                  </a:lnTo>
                  <a:lnTo>
                    <a:pt x="368514" y="1421727"/>
                  </a:lnTo>
                  <a:lnTo>
                    <a:pt x="408272" y="1444391"/>
                  </a:lnTo>
                  <a:lnTo>
                    <a:pt x="449468" y="1464726"/>
                  </a:lnTo>
                  <a:lnTo>
                    <a:pt x="492010" y="1482641"/>
                  </a:lnTo>
                  <a:lnTo>
                    <a:pt x="535810" y="1498047"/>
                  </a:lnTo>
                  <a:lnTo>
                    <a:pt x="580777" y="1510853"/>
                  </a:lnTo>
                  <a:lnTo>
                    <a:pt x="626820" y="1520970"/>
                  </a:lnTo>
                  <a:lnTo>
                    <a:pt x="673850" y="1528308"/>
                  </a:lnTo>
                  <a:lnTo>
                    <a:pt x="721776" y="1532777"/>
                  </a:lnTo>
                  <a:lnTo>
                    <a:pt x="770509" y="1534287"/>
                  </a:lnTo>
                  <a:lnTo>
                    <a:pt x="819227" y="1532777"/>
                  </a:lnTo>
                  <a:lnTo>
                    <a:pt x="867140" y="1528308"/>
                  </a:lnTo>
                  <a:lnTo>
                    <a:pt x="914158" y="1520970"/>
                  </a:lnTo>
                  <a:lnTo>
                    <a:pt x="960190" y="1510853"/>
                  </a:lnTo>
                  <a:lnTo>
                    <a:pt x="1005147" y="1498047"/>
                  </a:lnTo>
                  <a:lnTo>
                    <a:pt x="1048937" y="1482641"/>
                  </a:lnTo>
                  <a:lnTo>
                    <a:pt x="1091472" y="1464726"/>
                  </a:lnTo>
                  <a:lnTo>
                    <a:pt x="1132660" y="1444391"/>
                  </a:lnTo>
                  <a:lnTo>
                    <a:pt x="1172411" y="1421727"/>
                  </a:lnTo>
                  <a:lnTo>
                    <a:pt x="1210635" y="1396824"/>
                  </a:lnTo>
                  <a:lnTo>
                    <a:pt x="1247242" y="1369771"/>
                  </a:lnTo>
                  <a:lnTo>
                    <a:pt x="1282142" y="1340658"/>
                  </a:lnTo>
                  <a:lnTo>
                    <a:pt x="1315243" y="1309576"/>
                  </a:lnTo>
                  <a:lnTo>
                    <a:pt x="1346457" y="1276614"/>
                  </a:lnTo>
                  <a:lnTo>
                    <a:pt x="1375692" y="1241863"/>
                  </a:lnTo>
                  <a:lnTo>
                    <a:pt x="1402858" y="1205411"/>
                  </a:lnTo>
                  <a:lnTo>
                    <a:pt x="1427866" y="1167350"/>
                  </a:lnTo>
                  <a:lnTo>
                    <a:pt x="1450624" y="1127770"/>
                  </a:lnTo>
                  <a:lnTo>
                    <a:pt x="1471043" y="1086759"/>
                  </a:lnTo>
                  <a:lnTo>
                    <a:pt x="1489033" y="1044409"/>
                  </a:lnTo>
                  <a:lnTo>
                    <a:pt x="1504502" y="1000808"/>
                  </a:lnTo>
                  <a:lnTo>
                    <a:pt x="1517361" y="956048"/>
                  </a:lnTo>
                  <a:lnTo>
                    <a:pt x="1527520" y="910218"/>
                  </a:lnTo>
                  <a:lnTo>
                    <a:pt x="1534888" y="863407"/>
                  </a:lnTo>
                  <a:lnTo>
                    <a:pt x="1539375" y="815707"/>
                  </a:lnTo>
                  <a:lnTo>
                    <a:pt x="1540890" y="767206"/>
                  </a:lnTo>
                  <a:lnTo>
                    <a:pt x="1539375" y="718692"/>
                  </a:lnTo>
                  <a:lnTo>
                    <a:pt x="1534888" y="670978"/>
                  </a:lnTo>
                  <a:lnTo>
                    <a:pt x="1527520" y="624156"/>
                  </a:lnTo>
                  <a:lnTo>
                    <a:pt x="1517361" y="578315"/>
                  </a:lnTo>
                  <a:lnTo>
                    <a:pt x="1504502" y="533545"/>
                  </a:lnTo>
                  <a:lnTo>
                    <a:pt x="1489033" y="489935"/>
                  </a:lnTo>
                  <a:lnTo>
                    <a:pt x="1471043" y="447576"/>
                  </a:lnTo>
                  <a:lnTo>
                    <a:pt x="1450624" y="406558"/>
                  </a:lnTo>
                  <a:lnTo>
                    <a:pt x="1427866" y="366971"/>
                  </a:lnTo>
                  <a:lnTo>
                    <a:pt x="1402858" y="328904"/>
                  </a:lnTo>
                  <a:lnTo>
                    <a:pt x="1375692" y="292448"/>
                  </a:lnTo>
                  <a:lnTo>
                    <a:pt x="1346457" y="257692"/>
                  </a:lnTo>
                  <a:lnTo>
                    <a:pt x="1315243" y="224726"/>
                  </a:lnTo>
                  <a:lnTo>
                    <a:pt x="1282142" y="193640"/>
                  </a:lnTo>
                  <a:lnTo>
                    <a:pt x="1247242" y="164525"/>
                  </a:lnTo>
                  <a:lnTo>
                    <a:pt x="1210635" y="137470"/>
                  </a:lnTo>
                  <a:lnTo>
                    <a:pt x="1172411" y="112564"/>
                  </a:lnTo>
                  <a:lnTo>
                    <a:pt x="1132660" y="89899"/>
                  </a:lnTo>
                  <a:lnTo>
                    <a:pt x="1091472" y="69563"/>
                  </a:lnTo>
                  <a:lnTo>
                    <a:pt x="1048937" y="51647"/>
                  </a:lnTo>
                  <a:lnTo>
                    <a:pt x="1005147" y="36240"/>
                  </a:lnTo>
                  <a:lnTo>
                    <a:pt x="960190" y="23433"/>
                  </a:lnTo>
                  <a:lnTo>
                    <a:pt x="914158" y="13316"/>
                  </a:lnTo>
                  <a:lnTo>
                    <a:pt x="867140" y="5978"/>
                  </a:lnTo>
                  <a:lnTo>
                    <a:pt x="819227" y="1509"/>
                  </a:lnTo>
                  <a:lnTo>
                    <a:pt x="770509" y="0"/>
                  </a:lnTo>
                  <a:close/>
                </a:path>
              </a:pathLst>
            </a:custGeom>
            <a:solidFill>
              <a:srgbClr val="0090C5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46598" y="3405886"/>
            <a:ext cx="1083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5080" indent="-56515">
              <a:spcBef>
                <a:spcPts val="100"/>
              </a:spcBef>
            </a:pPr>
            <a:r>
              <a:rPr sz="1200"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VMPT</a:t>
            </a:r>
            <a:r>
              <a:rPr sz="1200" b="1" spc="-6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b="1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Delivery  Methodology</a:t>
            </a:r>
            <a:endParaRPr sz="120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762888"/>
              </p:ext>
            </p:extLst>
          </p:nvPr>
        </p:nvGraphicFramePr>
        <p:xfrm>
          <a:off x="7858125" y="1643784"/>
          <a:ext cx="2343150" cy="10152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3150"/>
              </a:tblGrid>
              <a:tr h="286615">
                <a:tc>
                  <a:txBody>
                    <a:bodyPr/>
                    <a:lstStyle/>
                    <a:p>
                      <a:pPr marL="635"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Role</a:t>
                      </a:r>
                      <a:r>
                        <a:rPr sz="1600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play</a:t>
                      </a:r>
                      <a:endParaRPr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90C5"/>
                      </a:solidFill>
                      <a:prstDash val="solid"/>
                    </a:lnB>
                  </a:tcPr>
                </a:tc>
              </a:tr>
              <a:tr h="728599">
                <a:tc>
                  <a:txBody>
                    <a:bodyPr/>
                    <a:lstStyle/>
                    <a:p>
                      <a:pPr marL="635" marR="30543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Acting out situations in groups  under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supervision and  feedback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of the lead</a:t>
                      </a:r>
                      <a:r>
                        <a:rPr sz="1200" spc="-9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coach.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7310" marB="0">
                    <a:lnT w="9525">
                      <a:solidFill>
                        <a:srgbClr val="0090C5"/>
                      </a:solidFill>
                      <a:prstDash val="solid"/>
                    </a:lnT>
                    <a:lnB w="9525">
                      <a:solidFill>
                        <a:srgbClr val="6BC2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204540"/>
              </p:ext>
            </p:extLst>
          </p:nvPr>
        </p:nvGraphicFramePr>
        <p:xfrm>
          <a:off x="7984363" y="3414419"/>
          <a:ext cx="2343150" cy="1017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3150"/>
              </a:tblGrid>
              <a:tr h="512541">
                <a:tc>
                  <a:txBody>
                    <a:bodyPr/>
                    <a:lstStyle/>
                    <a:p>
                      <a:pPr marL="635"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Presentations, videos</a:t>
                      </a:r>
                      <a:r>
                        <a:rPr sz="1600" spc="-3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and</a:t>
                      </a:r>
                      <a:endParaRPr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  <a:p>
                      <a:pPr marL="635">
                        <a:lnSpc>
                          <a:spcPct val="100000"/>
                        </a:lnSpc>
                        <a:tabLst>
                          <a:tab pos="2342515" algn="l"/>
                        </a:tabLst>
                      </a:pPr>
                      <a:r>
                        <a:rPr sz="1600" u="sng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uFill>
                            <a:solidFill>
                              <a:srgbClr val="0090C5"/>
                            </a:solidFill>
                          </a:uFill>
                          <a:latin typeface="+mn-lt"/>
                          <a:cs typeface="Arial"/>
                        </a:rPr>
                        <a:t>video</a:t>
                      </a:r>
                      <a:r>
                        <a:rPr sz="1600" u="sng" spc="-7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uFill>
                            <a:solidFill>
                              <a:srgbClr val="0090C5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sng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uFill>
                            <a:solidFill>
                              <a:srgbClr val="0090C5"/>
                            </a:solidFill>
                          </a:uFill>
                          <a:latin typeface="+mn-lt"/>
                          <a:cs typeface="Arial"/>
                        </a:rPr>
                        <a:t>recording	</a:t>
                      </a:r>
                      <a:endParaRPr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05340">
                <a:tc>
                  <a:txBody>
                    <a:bodyPr/>
                    <a:lstStyle/>
                    <a:p>
                      <a:pPr marL="635" marR="29273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Visual materials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support</a:t>
                      </a:r>
                      <a:r>
                        <a:rPr sz="1200" spc="-12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trainers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&amp;</a:t>
                      </a:r>
                      <a:r>
                        <a:rPr sz="1200" spc="-2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learners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27939" marB="0">
                    <a:lnB w="9525">
                      <a:solidFill>
                        <a:srgbClr val="6BC2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6831509" y="1923669"/>
            <a:ext cx="1029969" cy="3515995"/>
          </a:xfrm>
          <a:custGeom>
            <a:avLst/>
            <a:gdLst/>
            <a:ahLst/>
            <a:cxnLst/>
            <a:rect l="l" t="t" r="r" b="b"/>
            <a:pathLst>
              <a:path w="1029970" h="3515995">
                <a:moveTo>
                  <a:pt x="1028268" y="1764665"/>
                </a:moveTo>
                <a:lnTo>
                  <a:pt x="1025093" y="1755648"/>
                </a:lnTo>
                <a:lnTo>
                  <a:pt x="455371" y="1953247"/>
                </a:lnTo>
                <a:lnTo>
                  <a:pt x="452666" y="1948675"/>
                </a:lnTo>
                <a:lnTo>
                  <a:pt x="444893" y="1942858"/>
                </a:lnTo>
                <a:lnTo>
                  <a:pt x="435495" y="1940369"/>
                </a:lnTo>
                <a:lnTo>
                  <a:pt x="425526" y="1941703"/>
                </a:lnTo>
                <a:lnTo>
                  <a:pt x="416788" y="1946821"/>
                </a:lnTo>
                <a:lnTo>
                  <a:pt x="410933" y="1954618"/>
                </a:lnTo>
                <a:lnTo>
                  <a:pt x="408432" y="1964055"/>
                </a:lnTo>
                <a:lnTo>
                  <a:pt x="409778" y="1974088"/>
                </a:lnTo>
                <a:lnTo>
                  <a:pt x="414883" y="1982749"/>
                </a:lnTo>
                <a:lnTo>
                  <a:pt x="422681" y="1988566"/>
                </a:lnTo>
                <a:lnTo>
                  <a:pt x="432117" y="1991055"/>
                </a:lnTo>
                <a:lnTo>
                  <a:pt x="442163" y="1989709"/>
                </a:lnTo>
                <a:lnTo>
                  <a:pt x="450811" y="1984603"/>
                </a:lnTo>
                <a:lnTo>
                  <a:pt x="456641" y="1976805"/>
                </a:lnTo>
                <a:lnTo>
                  <a:pt x="458393" y="1970151"/>
                </a:lnTo>
                <a:lnTo>
                  <a:pt x="459117" y="1967369"/>
                </a:lnTo>
                <a:lnTo>
                  <a:pt x="458419" y="1962150"/>
                </a:lnTo>
                <a:lnTo>
                  <a:pt x="1028268" y="1764665"/>
                </a:lnTo>
                <a:close/>
              </a:path>
              <a:path w="1029970" h="3515995">
                <a:moveTo>
                  <a:pt x="1029030" y="8255"/>
                </a:moveTo>
                <a:lnTo>
                  <a:pt x="1024331" y="0"/>
                </a:lnTo>
                <a:lnTo>
                  <a:pt x="134747" y="510286"/>
                </a:lnTo>
                <a:lnTo>
                  <a:pt x="131330" y="506387"/>
                </a:lnTo>
                <a:lnTo>
                  <a:pt x="122567" y="502081"/>
                </a:lnTo>
                <a:lnTo>
                  <a:pt x="112852" y="501383"/>
                </a:lnTo>
                <a:lnTo>
                  <a:pt x="103327" y="504571"/>
                </a:lnTo>
                <a:lnTo>
                  <a:pt x="95732" y="511225"/>
                </a:lnTo>
                <a:lnTo>
                  <a:pt x="91427" y="519963"/>
                </a:lnTo>
                <a:lnTo>
                  <a:pt x="90728" y="529666"/>
                </a:lnTo>
                <a:lnTo>
                  <a:pt x="93929" y="539242"/>
                </a:lnTo>
                <a:lnTo>
                  <a:pt x="100571" y="546836"/>
                </a:lnTo>
                <a:lnTo>
                  <a:pt x="109308" y="551141"/>
                </a:lnTo>
                <a:lnTo>
                  <a:pt x="119011" y="551840"/>
                </a:lnTo>
                <a:lnTo>
                  <a:pt x="128600" y="548640"/>
                </a:lnTo>
                <a:lnTo>
                  <a:pt x="136131" y="541997"/>
                </a:lnTo>
                <a:lnTo>
                  <a:pt x="140436" y="533260"/>
                </a:lnTo>
                <a:lnTo>
                  <a:pt x="140627" y="530733"/>
                </a:lnTo>
                <a:lnTo>
                  <a:pt x="141173" y="523557"/>
                </a:lnTo>
                <a:lnTo>
                  <a:pt x="139509" y="518566"/>
                </a:lnTo>
                <a:lnTo>
                  <a:pt x="1029030" y="8255"/>
                </a:lnTo>
                <a:close/>
              </a:path>
              <a:path w="1029970" h="3515995">
                <a:moveTo>
                  <a:pt x="1029665" y="3508248"/>
                </a:moveTo>
                <a:lnTo>
                  <a:pt x="47383" y="2728912"/>
                </a:lnTo>
                <a:lnTo>
                  <a:pt x="49758" y="2724277"/>
                </a:lnTo>
                <a:lnTo>
                  <a:pt x="50507" y="2714548"/>
                </a:lnTo>
                <a:lnTo>
                  <a:pt x="22339" y="2692260"/>
                </a:lnTo>
                <a:lnTo>
                  <a:pt x="13068" y="2695206"/>
                </a:lnTo>
                <a:lnTo>
                  <a:pt x="5410" y="2701671"/>
                </a:lnTo>
                <a:lnTo>
                  <a:pt x="787" y="2710700"/>
                </a:lnTo>
                <a:lnTo>
                  <a:pt x="0" y="2720429"/>
                </a:lnTo>
                <a:lnTo>
                  <a:pt x="2933" y="2729700"/>
                </a:lnTo>
                <a:lnTo>
                  <a:pt x="9474" y="2737358"/>
                </a:lnTo>
                <a:lnTo>
                  <a:pt x="18478" y="2741968"/>
                </a:lnTo>
                <a:lnTo>
                  <a:pt x="28168" y="2742717"/>
                </a:lnTo>
                <a:lnTo>
                  <a:pt x="37439" y="2739771"/>
                </a:lnTo>
                <a:lnTo>
                  <a:pt x="41440" y="2736418"/>
                </a:lnTo>
                <a:lnTo>
                  <a:pt x="1023696" y="3515614"/>
                </a:lnTo>
                <a:lnTo>
                  <a:pt x="1029665" y="3508248"/>
                </a:lnTo>
                <a:close/>
              </a:path>
            </a:pathLst>
          </a:custGeom>
          <a:solidFill>
            <a:srgbClr val="0090C5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853227"/>
              </p:ext>
            </p:extLst>
          </p:nvPr>
        </p:nvGraphicFramePr>
        <p:xfrm>
          <a:off x="1885149" y="1643785"/>
          <a:ext cx="2453640" cy="11980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3640"/>
              </a:tblGrid>
              <a:tr h="286615">
                <a:tc>
                  <a:txBody>
                    <a:bodyPr/>
                    <a:lstStyle/>
                    <a:p>
                      <a:pPr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Simulation</a:t>
                      </a:r>
                      <a:endParaRPr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90C5"/>
                      </a:solidFill>
                      <a:prstDash val="solid"/>
                    </a:lnB>
                  </a:tcPr>
                </a:tc>
              </a:tr>
              <a:tr h="911478">
                <a:tc>
                  <a:txBody>
                    <a:bodyPr/>
                    <a:lstStyle/>
                    <a:p>
                      <a:pPr marR="4826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Providing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life-like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scenarios</a:t>
                      </a:r>
                      <a:r>
                        <a:rPr sz="1200" spc="-8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through 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structured learning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experiences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improve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business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awareness and  management</a:t>
                      </a:r>
                      <a:r>
                        <a:rPr sz="1200" spc="-4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skills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7310" marB="0">
                    <a:lnT w="9525">
                      <a:solidFill>
                        <a:srgbClr val="0090C5"/>
                      </a:solidFill>
                      <a:prstDash val="solid"/>
                    </a:lnT>
                    <a:lnB w="9525">
                      <a:solidFill>
                        <a:srgbClr val="6BC2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602585"/>
              </p:ext>
            </p:extLst>
          </p:nvPr>
        </p:nvGraphicFramePr>
        <p:xfrm>
          <a:off x="1995487" y="3397655"/>
          <a:ext cx="2343150" cy="1197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3150"/>
              </a:tblGrid>
              <a:tr h="286107">
                <a:tc>
                  <a:txBody>
                    <a:bodyPr/>
                    <a:lstStyle/>
                    <a:p>
                      <a:pPr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Games</a:t>
                      </a:r>
                      <a:endParaRPr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90C5"/>
                      </a:solidFill>
                      <a:prstDash val="solid"/>
                    </a:lnB>
                  </a:tcPr>
                </a:tc>
              </a:tr>
              <a:tr h="911606">
                <a:tc>
                  <a:txBody>
                    <a:bodyPr/>
                    <a:lstStyle/>
                    <a:p>
                      <a:pPr marR="25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Learning can and should be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fun!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Using a variety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of tools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and</a:t>
                      </a:r>
                      <a:r>
                        <a:rPr sz="1200" spc="-8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games 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emphasize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learning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experience.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7945" marB="0">
                    <a:lnT w="9525">
                      <a:solidFill>
                        <a:srgbClr val="0090C5"/>
                      </a:solidFill>
                      <a:prstDash val="solid"/>
                    </a:lnT>
                    <a:lnB w="9525">
                      <a:solidFill>
                        <a:srgbClr val="6BC2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1995487" y="6348729"/>
            <a:ext cx="2343150" cy="0"/>
          </a:xfrm>
          <a:custGeom>
            <a:avLst/>
            <a:gdLst/>
            <a:ahLst/>
            <a:cxnLst/>
            <a:rect l="l" t="t" r="r" b="b"/>
            <a:pathLst>
              <a:path w="2343150">
                <a:moveTo>
                  <a:pt x="0" y="0"/>
                </a:moveTo>
                <a:lnTo>
                  <a:pt x="2343086" y="0"/>
                </a:lnTo>
              </a:path>
            </a:pathLst>
          </a:custGeom>
          <a:ln w="9525">
            <a:solidFill>
              <a:srgbClr val="6BC2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35527" y="1923669"/>
            <a:ext cx="1005840" cy="3515995"/>
          </a:xfrm>
          <a:custGeom>
            <a:avLst/>
            <a:gdLst/>
            <a:ahLst/>
            <a:cxnLst/>
            <a:rect l="l" t="t" r="r" b="b"/>
            <a:pathLst>
              <a:path w="1005839" h="3515995">
                <a:moveTo>
                  <a:pt x="507415" y="1965845"/>
                </a:moveTo>
                <a:lnTo>
                  <a:pt x="505612" y="1956282"/>
                </a:lnTo>
                <a:lnTo>
                  <a:pt x="500329" y="1948103"/>
                </a:lnTo>
                <a:lnTo>
                  <a:pt x="491998" y="1942338"/>
                </a:lnTo>
                <a:lnTo>
                  <a:pt x="482155" y="1940318"/>
                </a:lnTo>
                <a:lnTo>
                  <a:pt x="472592" y="1942147"/>
                </a:lnTo>
                <a:lnTo>
                  <a:pt x="464413" y="1947418"/>
                </a:lnTo>
                <a:lnTo>
                  <a:pt x="461416" y="1951761"/>
                </a:lnTo>
                <a:lnTo>
                  <a:pt x="4953" y="1755775"/>
                </a:lnTo>
                <a:lnTo>
                  <a:pt x="1143" y="1764538"/>
                </a:lnTo>
                <a:lnTo>
                  <a:pt x="457720" y="1960397"/>
                </a:lnTo>
                <a:lnTo>
                  <a:pt x="456615" y="1965579"/>
                </a:lnTo>
                <a:lnTo>
                  <a:pt x="458419" y="1975142"/>
                </a:lnTo>
                <a:lnTo>
                  <a:pt x="463664" y="1983320"/>
                </a:lnTo>
                <a:lnTo>
                  <a:pt x="471932" y="1989074"/>
                </a:lnTo>
                <a:lnTo>
                  <a:pt x="481838" y="1991106"/>
                </a:lnTo>
                <a:lnTo>
                  <a:pt x="491439" y="1989277"/>
                </a:lnTo>
                <a:lnTo>
                  <a:pt x="499630" y="1984006"/>
                </a:lnTo>
                <a:lnTo>
                  <a:pt x="505333" y="1975739"/>
                </a:lnTo>
                <a:lnTo>
                  <a:pt x="506539" y="1970024"/>
                </a:lnTo>
                <a:lnTo>
                  <a:pt x="507415" y="1965845"/>
                </a:lnTo>
                <a:close/>
              </a:path>
              <a:path w="1005839" h="3515995">
                <a:moveTo>
                  <a:pt x="1005611" y="2720086"/>
                </a:moveTo>
                <a:lnTo>
                  <a:pt x="1005052" y="2713736"/>
                </a:lnTo>
                <a:lnTo>
                  <a:pt x="1004760" y="2710370"/>
                </a:lnTo>
                <a:lnTo>
                  <a:pt x="1000125" y="2701417"/>
                </a:lnTo>
                <a:lnTo>
                  <a:pt x="992314" y="2695067"/>
                </a:lnTo>
                <a:lnTo>
                  <a:pt x="982980" y="2692247"/>
                </a:lnTo>
                <a:lnTo>
                  <a:pt x="973264" y="2693098"/>
                </a:lnTo>
                <a:lnTo>
                  <a:pt x="964311" y="2697734"/>
                </a:lnTo>
                <a:lnTo>
                  <a:pt x="957948" y="2705544"/>
                </a:lnTo>
                <a:lnTo>
                  <a:pt x="955128" y="2714879"/>
                </a:lnTo>
                <a:lnTo>
                  <a:pt x="955979" y="2724607"/>
                </a:lnTo>
                <a:lnTo>
                  <a:pt x="958367" y="2729204"/>
                </a:lnTo>
                <a:lnTo>
                  <a:pt x="0" y="3508248"/>
                </a:lnTo>
                <a:lnTo>
                  <a:pt x="6096" y="3515614"/>
                </a:lnTo>
                <a:lnTo>
                  <a:pt x="964412" y="2736634"/>
                </a:lnTo>
                <a:lnTo>
                  <a:pt x="968438" y="2739910"/>
                </a:lnTo>
                <a:lnTo>
                  <a:pt x="977773" y="2742730"/>
                </a:lnTo>
                <a:lnTo>
                  <a:pt x="987488" y="2741879"/>
                </a:lnTo>
                <a:lnTo>
                  <a:pt x="996442" y="2737231"/>
                </a:lnTo>
                <a:lnTo>
                  <a:pt x="1002792" y="2729420"/>
                </a:lnTo>
                <a:lnTo>
                  <a:pt x="1005611" y="2720086"/>
                </a:lnTo>
                <a:close/>
              </a:path>
              <a:path w="1005839" h="3515995">
                <a:moveTo>
                  <a:pt x="1005674" y="528866"/>
                </a:moveTo>
                <a:lnTo>
                  <a:pt x="1004671" y="519201"/>
                </a:lnTo>
                <a:lnTo>
                  <a:pt x="1000125" y="510603"/>
                </a:lnTo>
                <a:lnTo>
                  <a:pt x="992378" y="504190"/>
                </a:lnTo>
                <a:lnTo>
                  <a:pt x="982675" y="501307"/>
                </a:lnTo>
                <a:lnTo>
                  <a:pt x="972972" y="502310"/>
                </a:lnTo>
                <a:lnTo>
                  <a:pt x="964374" y="506857"/>
                </a:lnTo>
                <a:lnTo>
                  <a:pt x="961059" y="510844"/>
                </a:lnTo>
                <a:lnTo>
                  <a:pt x="5334" y="0"/>
                </a:lnTo>
                <a:lnTo>
                  <a:pt x="762" y="8382"/>
                </a:lnTo>
                <a:lnTo>
                  <a:pt x="956576" y="519214"/>
                </a:lnTo>
                <a:lnTo>
                  <a:pt x="955065" y="524256"/>
                </a:lnTo>
                <a:lnTo>
                  <a:pt x="956068" y="533958"/>
                </a:lnTo>
                <a:lnTo>
                  <a:pt x="960615" y="542594"/>
                </a:lnTo>
                <a:lnTo>
                  <a:pt x="968375" y="549021"/>
                </a:lnTo>
                <a:lnTo>
                  <a:pt x="978065" y="551916"/>
                </a:lnTo>
                <a:lnTo>
                  <a:pt x="987767" y="550900"/>
                </a:lnTo>
                <a:lnTo>
                  <a:pt x="996378" y="546315"/>
                </a:lnTo>
                <a:lnTo>
                  <a:pt x="1002792" y="538480"/>
                </a:lnTo>
                <a:lnTo>
                  <a:pt x="1005116" y="530733"/>
                </a:lnTo>
                <a:lnTo>
                  <a:pt x="1005674" y="528866"/>
                </a:lnTo>
                <a:close/>
              </a:path>
            </a:pathLst>
          </a:custGeom>
          <a:solidFill>
            <a:srgbClr val="0090C5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74312" y="396622"/>
            <a:ext cx="55314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Our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training delivery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method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is involving, participative, interactive and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hands-on to 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help participants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retain the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knowledge, skills,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attitudes they </a:t>
            </a:r>
            <a:r>
              <a:rPr sz="1200" spc="-1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will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learn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on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the 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programme.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By doing so, the </a:t>
            </a:r>
            <a:r>
              <a:rPr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Experiential learning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process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of making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meaning 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from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direct experience is</a:t>
            </a:r>
            <a:r>
              <a:rPr sz="1200" spc="-5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2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enhanced.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054324"/>
              </p:ext>
            </p:extLst>
          </p:nvPr>
        </p:nvGraphicFramePr>
        <p:xfrm>
          <a:off x="1524000" y="5151397"/>
          <a:ext cx="9144634" cy="1303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1805"/>
                <a:gridCol w="2343150"/>
                <a:gridCol w="3519804"/>
                <a:gridCol w="2343150"/>
                <a:gridCol w="466725"/>
              </a:tblGrid>
              <a:tr h="285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Case study</a:t>
                      </a:r>
                      <a:r>
                        <a:rPr sz="1600" spc="-1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analysis</a:t>
                      </a:r>
                      <a:endParaRPr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90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764"/>
                        </a:lnSpc>
                      </a:pPr>
                      <a:r>
                        <a:rPr sz="16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Discussions</a:t>
                      </a:r>
                      <a:endParaRPr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90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11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1275" indent="3492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key tool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for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such workshops,  either individuals or groups</a:t>
                      </a:r>
                      <a:r>
                        <a:rPr sz="1200" spc="-5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review 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materials provided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understand a key</a:t>
                      </a:r>
                      <a:r>
                        <a:rPr sz="1200" spc="-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message.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8580" marB="0">
                    <a:lnT w="9525">
                      <a:solidFill>
                        <a:srgbClr val="0090C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32155" marR="5848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i="1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Aristotle </a:t>
                      </a:r>
                      <a:r>
                        <a:rPr sz="12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once said, “For </a:t>
                      </a:r>
                      <a:r>
                        <a:rPr sz="1200" b="1" i="1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 things we have </a:t>
                      </a:r>
                      <a:r>
                        <a:rPr sz="12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learn </a:t>
                      </a:r>
                      <a:r>
                        <a:rPr sz="1200" b="1" i="1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before  </a:t>
                      </a:r>
                      <a:r>
                        <a:rPr sz="12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we can do them, we learn by  doing</a:t>
                      </a:r>
                      <a:r>
                        <a:rPr sz="1200" b="1" i="1" spc="1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i="1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them.”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635" marR="2781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Using two-way communication  between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trainer and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the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trainees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to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increase </a:t>
                      </a:r>
                      <a:r>
                        <a:rPr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learning  </a:t>
                      </a:r>
                      <a:r>
                        <a:rPr sz="1200" spc="-5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cs typeface="Arial"/>
                        </a:rPr>
                        <a:t>opportunities.</a:t>
                      </a:r>
                      <a:endParaRPr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8580" marB="0">
                    <a:lnT w="9525">
                      <a:solidFill>
                        <a:srgbClr val="0090C5"/>
                      </a:solidFill>
                      <a:prstDash val="solid"/>
                    </a:lnT>
                    <a:lnB w="9525">
                      <a:solidFill>
                        <a:srgbClr val="6BC2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62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C5C5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C5C5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C5C5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BC200"/>
                      </a:solidFill>
                      <a:prstDash val="solid"/>
                    </a:lnT>
                    <a:lnB w="12700">
                      <a:solidFill>
                        <a:srgbClr val="C5C5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C5C5C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-35814" y="-507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anose="020B0604020202020204" pitchFamily="34" charset="0"/>
              </a:rPr>
              <a:t>Methodology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0" name="Line 1"/>
          <p:cNvSpPr>
            <a:spLocks noChangeShapeType="1"/>
          </p:cNvSpPr>
          <p:nvPr/>
        </p:nvSpPr>
        <p:spPr bwMode="auto">
          <a:xfrm flipV="1">
            <a:off x="40761" y="900752"/>
            <a:ext cx="3182373" cy="452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64549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C5C5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30416" y="2153166"/>
            <a:ext cx="2437703" cy="3249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945249" y="980566"/>
            <a:ext cx="2353945" cy="2233930"/>
            <a:chOff x="5421248" y="980566"/>
            <a:chExt cx="2353945" cy="2233930"/>
          </a:xfrm>
        </p:grpSpPr>
        <p:sp>
          <p:nvSpPr>
            <p:cNvPr id="6" name="object 6"/>
            <p:cNvSpPr/>
            <p:nvPr/>
          </p:nvSpPr>
          <p:spPr>
            <a:xfrm>
              <a:off x="5421248" y="980566"/>
              <a:ext cx="2353691" cy="22334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87796" y="980693"/>
              <a:ext cx="2202053" cy="177876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981447" y="1081277"/>
            <a:ext cx="4966970" cy="39017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32990" marR="1076960">
              <a:spcBef>
                <a:spcPts val="105"/>
              </a:spcBef>
            </a:pPr>
            <a:r>
              <a:rPr sz="1400" spc="-5" dirty="0">
                <a:cs typeface="Arial"/>
              </a:rPr>
              <a:t>To achieve your  </a:t>
            </a:r>
            <a:r>
              <a:rPr sz="1400" dirty="0">
                <a:cs typeface="Arial"/>
              </a:rPr>
              <a:t>desired results, our  </a:t>
            </a:r>
            <a:r>
              <a:rPr sz="1400" spc="-5" dirty="0">
                <a:cs typeface="Arial"/>
              </a:rPr>
              <a:t>development </a:t>
            </a:r>
            <a:r>
              <a:rPr sz="1400" dirty="0">
                <a:cs typeface="Arial"/>
              </a:rPr>
              <a:t>effort  </a:t>
            </a:r>
            <a:r>
              <a:rPr sz="1400" spc="-5" dirty="0">
                <a:cs typeface="Arial"/>
              </a:rPr>
              <a:t>extends beyond</a:t>
            </a:r>
            <a:r>
              <a:rPr sz="1400" spc="-75" dirty="0">
                <a:cs typeface="Arial"/>
              </a:rPr>
              <a:t> </a:t>
            </a:r>
            <a:r>
              <a:rPr sz="1400" dirty="0">
                <a:cs typeface="Arial"/>
              </a:rPr>
              <a:t>the  training room. </a:t>
            </a:r>
            <a:r>
              <a:rPr sz="1400" spc="10" dirty="0">
                <a:cs typeface="Arial"/>
              </a:rPr>
              <a:t>We  </a:t>
            </a:r>
            <a:r>
              <a:rPr sz="1400" spc="-5" dirty="0">
                <a:cs typeface="Arial"/>
              </a:rPr>
              <a:t>work </a:t>
            </a:r>
            <a:r>
              <a:rPr sz="1400" dirty="0">
                <a:cs typeface="Arial"/>
              </a:rPr>
              <a:t>in partnership  </a:t>
            </a:r>
            <a:r>
              <a:rPr sz="1400" spc="-5" dirty="0">
                <a:cs typeface="Arial"/>
              </a:rPr>
              <a:t>with you</a:t>
            </a:r>
            <a:r>
              <a:rPr sz="1400" spc="-15" dirty="0">
                <a:cs typeface="Arial"/>
              </a:rPr>
              <a:t> </a:t>
            </a:r>
            <a:r>
              <a:rPr sz="1400" dirty="0">
                <a:cs typeface="Arial"/>
              </a:rPr>
              <a:t>to:</a:t>
            </a: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600" dirty="0">
              <a:latin typeface="Arial"/>
              <a:cs typeface="Arial"/>
            </a:endParaRPr>
          </a:p>
          <a:p>
            <a:pPr marL="192405" indent="-180340">
              <a:buFont typeface="Wingdings"/>
              <a:buChar char=""/>
              <a:tabLst>
                <a:tab pos="193040" algn="l"/>
              </a:tabLst>
            </a:pP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Understand your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business and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development</a:t>
            </a:r>
            <a:r>
              <a:rPr sz="1400" spc="-12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needs</a:t>
            </a:r>
          </a:p>
          <a:p>
            <a:pPr marL="192405" marR="497840" indent="-180340">
              <a:lnSpc>
                <a:spcPct val="150000"/>
              </a:lnSpc>
              <a:spcBef>
                <a:spcPts val="670"/>
              </a:spcBef>
              <a:buFont typeface="Wingdings"/>
              <a:buChar char=""/>
              <a:tabLst>
                <a:tab pos="193040" algn="l"/>
              </a:tabLst>
            </a:pP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Design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development initiatives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deliver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high</a:t>
            </a:r>
            <a:r>
              <a:rPr sz="1400" spc="-8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impact  training</a:t>
            </a:r>
            <a:r>
              <a:rPr sz="1400" spc="-4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interventions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92405" indent="-180340">
              <a:buFont typeface="Wingdings"/>
              <a:buChar char=""/>
              <a:tabLst>
                <a:tab pos="193040" algn="l"/>
              </a:tabLst>
            </a:pP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Develop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implement powerful reinforcement</a:t>
            </a:r>
            <a:r>
              <a:rPr sz="1400" spc="-6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programmes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  <a:p>
            <a:pPr marL="192405" marR="659765" indent="-180340">
              <a:lnSpc>
                <a:spcPct val="150000"/>
              </a:lnSpc>
              <a:spcBef>
                <a:spcPts val="670"/>
              </a:spcBef>
              <a:buFont typeface="Wingdings"/>
              <a:buChar char=""/>
              <a:tabLst>
                <a:tab pos="193040" algn="l"/>
              </a:tabLst>
            </a:pP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Track and measure for continuous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improvement</a:t>
            </a:r>
            <a:r>
              <a:rPr sz="1400" spc="-22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and  </a:t>
            </a:r>
            <a:r>
              <a:rPr sz="1400" spc="-5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sustainability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32724" y="5409737"/>
            <a:ext cx="5204346" cy="523240"/>
          </a:xfrm>
          <a:custGeom>
            <a:avLst/>
            <a:gdLst/>
            <a:ahLst/>
            <a:cxnLst/>
            <a:rect l="l" t="t" r="r" b="b"/>
            <a:pathLst>
              <a:path w="9132570" h="523239">
                <a:moveTo>
                  <a:pt x="9132124" y="0"/>
                </a:moveTo>
                <a:lnTo>
                  <a:pt x="0" y="0"/>
                </a:lnTo>
                <a:lnTo>
                  <a:pt x="0" y="523214"/>
                </a:lnTo>
                <a:lnTo>
                  <a:pt x="9132124" y="523214"/>
                </a:lnTo>
                <a:lnTo>
                  <a:pt x="913212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90852" y="5476748"/>
            <a:ext cx="8769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Our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methods work.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They’ve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been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tried, tested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400" spc="-5" dirty="0" smtClean="0">
                <a:solidFill>
                  <a:srgbClr val="FFFFFF"/>
                </a:solidFill>
                <a:latin typeface="Arial"/>
                <a:cs typeface="Arial"/>
              </a:rPr>
              <a:t>proven.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08270" y="981075"/>
            <a:ext cx="1828800" cy="1828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-22000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Commitments </a:t>
            </a:r>
            <a:endParaRPr lang="en-US" sz="3600" dirty="0"/>
          </a:p>
        </p:txBody>
      </p:sp>
      <p:sp>
        <p:nvSpPr>
          <p:cNvPr id="17" name="Line 1"/>
          <p:cNvSpPr>
            <a:spLocks noChangeShapeType="1"/>
          </p:cNvSpPr>
          <p:nvPr/>
        </p:nvSpPr>
        <p:spPr bwMode="auto">
          <a:xfrm>
            <a:off x="27310" y="815637"/>
            <a:ext cx="4240809" cy="3228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171" y="4"/>
            <a:ext cx="2880000" cy="2875563"/>
          </a:xfrm>
          <a:prstGeom prst="flowChartConnector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53" y="-7745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r>
              <a:rPr lang="en-US" sz="3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US" sz="36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BlueSteel</a:t>
            </a:r>
            <a:r>
              <a:rPr lang="en-US" sz="3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Solutions</a:t>
            </a:r>
            <a:endParaRPr lang="en-US" sz="36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872212" y="1437785"/>
            <a:ext cx="7635600" cy="3580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understand that business success starts with people. 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our approach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the market, it is our goal to focus on operational excellence, specialization and eﬃcient delivery models.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world of work is constantly changing and </a:t>
            </a: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BlueSteel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Solutions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 one of the leading forces shaping that change.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Let us help you WIN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07832"/>
            <a:ext cx="5342022" cy="2350168"/>
          </a:xfrm>
          <a:prstGeom prst="rect">
            <a:avLst/>
          </a:prstGeom>
        </p:spPr>
      </p:pic>
      <p:sp>
        <p:nvSpPr>
          <p:cNvPr id="8" name="Line 1"/>
          <p:cNvSpPr>
            <a:spLocks noChangeShapeType="1"/>
          </p:cNvSpPr>
          <p:nvPr/>
        </p:nvSpPr>
        <p:spPr bwMode="auto">
          <a:xfrm>
            <a:off x="872212" y="985725"/>
            <a:ext cx="6521450" cy="0"/>
          </a:xfrm>
          <a:prstGeom prst="line">
            <a:avLst/>
          </a:prstGeom>
          <a:noFill/>
          <a:ln w="38097">
            <a:solidFill>
              <a:srgbClr val="009EC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95" y="168275"/>
            <a:ext cx="3505200" cy="969264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42811" y="0"/>
            <a:ext cx="5181600" cy="1433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187" y="2193804"/>
            <a:ext cx="1604210" cy="6938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b="12133"/>
          <a:stretch/>
        </p:blipFill>
        <p:spPr>
          <a:xfrm>
            <a:off x="3765778" y="3007277"/>
            <a:ext cx="803028" cy="7922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403" y="4580626"/>
            <a:ext cx="1251995" cy="7011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1941" y="3799510"/>
            <a:ext cx="826920" cy="8269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8014" y="2089329"/>
            <a:ext cx="3489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8"/>
              </a:rPr>
              <a:t>info@bluesteelsolutions.com.ng</a:t>
            </a:r>
            <a:endParaRPr lang="en-US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u="sng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9"/>
              </a:rPr>
              <a:t>gideon@bluesteelsolutions.com.ng</a:t>
            </a:r>
            <a:endParaRPr lang="en-US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8014" y="3034061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08028965971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08014" y="3799510"/>
            <a:ext cx="1565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@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BlueSteelNG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08014" y="4626430"/>
            <a:ext cx="1982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BlueSteel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Solutions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1941" y="1360593"/>
            <a:ext cx="772863" cy="622233"/>
          </a:xfrm>
          <a:prstGeom prst="rect">
            <a:avLst/>
          </a:prstGeom>
        </p:spPr>
      </p:pic>
      <p:sp>
        <p:nvSpPr>
          <p:cNvPr id="21" name="AutoShape 7" descr="Image result for website 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908014" y="1437573"/>
            <a:ext cx="3179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www.bluesteelsolutions.com.ng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5740" y="5573199"/>
            <a:ext cx="979320" cy="97932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908014" y="5573199"/>
            <a:ext cx="4002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43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Emina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Crescent, off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Toyin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Street,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Ikeja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8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73"/>
            <a:ext cx="2311400" cy="365125"/>
          </a:xfrm>
        </p:spPr>
        <p:txBody>
          <a:bodyPr/>
          <a:lstStyle/>
          <a:p>
            <a:fld id="{6E2D2B3B-882E-40F3-A32F-6DD51691504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AutoShape 2" descr="Protea-2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AutoShape 4" descr="Protea-2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AutoShape 6" descr="Protea-2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AutoShape 8" descr="Protea-2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81000" y="6072554"/>
            <a:ext cx="11217116" cy="73430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b="1" spc="217">
              <a:latin typeface="Tw Cen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2548" y="525287"/>
            <a:ext cx="11265568" cy="6638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/>
                </a:solidFill>
                <a:latin typeface="Futura Lt BT" pitchFamily="34" charset="0"/>
              </a:rPr>
              <a:t>Some of Our Clients</a:t>
            </a:r>
            <a:r>
              <a:rPr lang="en-US" sz="1400" b="1" dirty="0">
                <a:solidFill>
                  <a:schemeClr val="bg1"/>
                </a:solidFill>
                <a:latin typeface="Futura Lt BT" pitchFamily="34" charset="0"/>
              </a:rPr>
              <a:t>	</a:t>
            </a:r>
            <a:endParaRPr lang="en-US" sz="1300" b="1" spc="217" dirty="0">
              <a:latin typeface="Tw Cen MT" pitchFamily="34" charset="0"/>
            </a:endParaRPr>
          </a:p>
        </p:txBody>
      </p:sp>
      <p:sp>
        <p:nvSpPr>
          <p:cNvPr id="14" name="AutoShape 2" descr="Story image for cadbury nigeria plc from THISDAY Newspapers"/>
          <p:cNvSpPr>
            <a:spLocks noChangeAspect="1" noChangeArrowheads="1"/>
          </p:cNvSpPr>
          <p:nvPr/>
        </p:nvSpPr>
        <p:spPr bwMode="auto">
          <a:xfrm>
            <a:off x="688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868" y="1490191"/>
            <a:ext cx="1600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5" descr="Image result for greater washington nigeria"/>
          <p:cNvSpPr>
            <a:spLocks noChangeAspect="1" noChangeArrowheads="1"/>
          </p:cNvSpPr>
          <p:nvPr/>
        </p:nvSpPr>
        <p:spPr bwMode="auto">
          <a:xfrm>
            <a:off x="841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617" y="3067256"/>
            <a:ext cx="1305675" cy="126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33" y="1348950"/>
            <a:ext cx="1069098" cy="118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44" y="4094923"/>
            <a:ext cx="3759681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9" y="1481386"/>
            <a:ext cx="1101969" cy="10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839" y="1319769"/>
            <a:ext cx="1746069" cy="1307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976" y="4047414"/>
            <a:ext cx="10953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1" y="2957868"/>
            <a:ext cx="1453784" cy="52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3" y="3912485"/>
            <a:ext cx="1708454" cy="99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63" y="2506857"/>
            <a:ext cx="1051613" cy="105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65" y="4949410"/>
            <a:ext cx="1906465" cy="112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023" y="4212740"/>
            <a:ext cx="152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 descr="Rydal Mews Lt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497" y="1562226"/>
            <a:ext cx="1569443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utoShape 4" descr="Image result for electromart lag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01775" y="2662152"/>
            <a:ext cx="1366076" cy="1009650"/>
          </a:xfrm>
          <a:prstGeom prst="rect">
            <a:avLst/>
          </a:prstGeom>
        </p:spPr>
      </p:pic>
      <p:sp>
        <p:nvSpPr>
          <p:cNvPr id="32" name="AutoShape 6" descr="Image result for Sp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55000" y="5099152"/>
            <a:ext cx="1457325" cy="93261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61270" y="3894325"/>
            <a:ext cx="1034453" cy="73454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24728" y="5170170"/>
            <a:ext cx="2600325" cy="7048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5941" y="1518700"/>
            <a:ext cx="1916705" cy="76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0774" y="4952723"/>
            <a:ext cx="1066473" cy="106647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31315" y="1189096"/>
            <a:ext cx="1883118" cy="146464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44193" y="5410292"/>
            <a:ext cx="1457362" cy="63438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97729" y="2328001"/>
            <a:ext cx="1632245" cy="163224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67316" y="3710502"/>
            <a:ext cx="1895740" cy="124222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33157" y="2352544"/>
            <a:ext cx="1876425" cy="15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</TotalTime>
  <Words>689</Words>
  <Application>Microsoft Office PowerPoint</Application>
  <PresentationFormat>Widescreen</PresentationFormat>
  <Paragraphs>155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Futura Lt BT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Training </vt:lpstr>
      <vt:lpstr>What we do </vt:lpstr>
      <vt:lpstr>Our Courses</vt:lpstr>
      <vt:lpstr>Our Approach </vt:lpstr>
      <vt:lpstr>Methodology</vt:lpstr>
      <vt:lpstr>Our Commitments </vt:lpstr>
      <vt:lpstr>     Why BlueSteel Solutions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35</cp:revision>
  <dcterms:created xsi:type="dcterms:W3CDTF">2020-03-22T15:24:02Z</dcterms:created>
  <dcterms:modified xsi:type="dcterms:W3CDTF">2020-05-25T15:31:06Z</dcterms:modified>
</cp:coreProperties>
</file>